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48" r:id="rId1"/>
  </p:sldMasterIdLst>
  <p:notesMasterIdLst>
    <p:notesMasterId r:id="rId41"/>
  </p:notesMasterIdLst>
  <p:sldIdLst>
    <p:sldId id="256" r:id="rId2"/>
    <p:sldId id="257" r:id="rId3"/>
    <p:sldId id="258" r:id="rId4"/>
    <p:sldId id="259" r:id="rId5"/>
    <p:sldId id="260" r:id="rId6"/>
    <p:sldId id="261" r:id="rId7"/>
    <p:sldId id="297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3" r:id="rId17"/>
    <p:sldId id="274" r:id="rId18"/>
    <p:sldId id="275" r:id="rId19"/>
    <p:sldId id="276" r:id="rId20"/>
    <p:sldId id="277" r:id="rId21"/>
    <p:sldId id="278" r:id="rId22"/>
    <p:sldId id="298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71" r:id="rId36"/>
    <p:sldId id="272" r:id="rId37"/>
    <p:sldId id="292" r:id="rId38"/>
    <p:sldId id="293" r:id="rId39"/>
    <p:sldId id="294" r:id="rId40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4" roundtripDataSignature="AMtx7mhz8Y7pFAa60B8/1uYvHOKlpz8ns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876" y="1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customschemas.google.com/relationships/presentationmetadata" Target="meta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0" name="Google Shape;180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1" name="Google Shape;19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2" name="Google Shape;20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6" name="Google Shape;21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6" name="Google Shape;226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6" name="Google Shape;236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c73c537dac_2_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4" name="Google Shape;264;gc73c537dac_2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c73c537dac_2_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5" name="Google Shape;275;gc73c537dac_2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c73c537dac_2_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82" name="Google Shape;282;gc73c537dac_2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c73c537dac_2_5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2" name="Google Shape;292;gc73c537dac_2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1" name="Google Shape;10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c73c537dac_2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9" name="Google Shape;299;gc73c537dac_2_6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0" name="Google Shape;300;gc73c537dac_2_6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c73c537dac_2_8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8" name="Google Shape;308;gc73c537dac_2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c73c537dac_2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9" name="Google Shape;319;gc73c537dac_2_1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20" name="Google Shape;320;gc73c537dac_2_12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0487513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c73c537dac_2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0" name="Google Shape;330;gc73c537dac_2_10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31" name="Google Shape;331;gc73c537dac_2_10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c73c537dac_2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4" name="Google Shape;344;gc73c537dac_2_1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5" name="Google Shape;345;gc73c537dac_2_13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c8bd8f5979_1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c8bd8f5979_1_6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" name="Google Shape;355;gc8bd8f5979_1_6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62" name="Google Shape;362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73" name="Google Shape;373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c73c537dac_2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0" name="Google Shape;380;gc73c537dac_2_16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81" name="Google Shape;381;gc73c537dac_2_16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c8bd8f5979_1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9" name="Google Shape;389;gc8bd8f5979_1_5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90" name="Google Shape;390;gc8bd8f5979_1_5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8" name="Google Shape;10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c8bd8f5979_1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8" name="Google Shape;398;gc8bd8f5979_1_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99" name="Google Shape;399;gc8bd8f5979_1_2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c73c537dac_2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0" name="Google Shape;410;gc73c537dac_2_1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11" name="Google Shape;411;gc73c537dac_2_13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c73c537dac_2_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9" name="Google Shape;419;gc73c537dac_2_15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20" name="Google Shape;420;gc73c537dac_2_15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c73c537dac_2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7" name="Google Shape;427;gc73c537dac_2_14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28" name="Google Shape;428;gc73c537dac_2_14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35" name="Google Shape;435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6" name="Google Shape;246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2706039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53" name="Google Shape;253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24005634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46" name="Google Shape;446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54" name="Google Shape;454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65" name="Google Shape;465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9" name="Google Shape;11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6" name="Google Shape;12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2" name="Google Shape;142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1" name="Google Shape;151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5851436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1" name="Google Shape;161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8" name="Google Shape;168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9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9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28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2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9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29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2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2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3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23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0" name="Google Shape;30;p23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" name="Google Shape;31;p23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2" name="Google Shape;32;p23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2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" name="Google Shape;39;p22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21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21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6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6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26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7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7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Google Shape;68;p27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2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7" Type="http://schemas.openxmlformats.org/officeDocument/2006/relationships/image" Target="../media/image2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jpg"/><Relationship Id="rId5" Type="http://schemas.openxmlformats.org/officeDocument/2006/relationships/image" Target="../media/image19.jpg"/><Relationship Id="rId4" Type="http://schemas.openxmlformats.org/officeDocument/2006/relationships/image" Target="../media/image18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19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18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18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jp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hyperlink" Target="https://www.theafricareport.com/64063/african-banks-may-wait-til-2024-to-return-to-pre-crisis-revenues-ifc/" TargetMode="External"/><Relationship Id="rId7" Type="http://schemas.openxmlformats.org/officeDocument/2006/relationships/hyperlink" Target="https://www.acfcs.org/special-atii-report-crypto-transactions-and-human-trafficking-a-non-traditional-investigation-perspective-for-traditional-financial-institutions/" TargetMode="External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hyperlink" Target="https://www.housingwire.com/articles/mortgage-delinquencies-are-declining-but-a-rise-is-coming/" TargetMode="External"/><Relationship Id="rId5" Type="http://schemas.openxmlformats.org/officeDocument/2006/relationships/hyperlink" Target="https://www.cbc.ca/news/gopublic/wire-transfer-fraud-1.5917139" TargetMode="External"/><Relationship Id="rId10" Type="http://schemas.openxmlformats.org/officeDocument/2006/relationships/image" Target="../media/image14.png"/><Relationship Id="rId4" Type="http://schemas.openxmlformats.org/officeDocument/2006/relationships/image" Target="../media/image11.png"/><Relationship Id="rId9" Type="http://schemas.openxmlformats.org/officeDocument/2006/relationships/hyperlink" Target="https://www.bankingexchange.com/news-feed/item/8593-online-banking-shift-leads-to-significant-uptick-in-fraud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"/>
          <p:cNvSpPr/>
          <p:nvPr/>
        </p:nvSpPr>
        <p:spPr>
          <a:xfrm>
            <a:off x="-1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0" name="Google Shape;90;p1" descr="A close - up of a fir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 t="2763" b="7234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"/>
          <p:cNvSpPr/>
          <p:nvPr/>
        </p:nvSpPr>
        <p:spPr>
          <a:xfrm>
            <a:off x="0" y="2207602"/>
            <a:ext cx="12191999" cy="3162146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4117"/>
                </a:srgbClr>
              </a:gs>
              <a:gs pos="50000">
                <a:srgbClr val="000000">
                  <a:alpha val="29019"/>
                </a:srgbClr>
              </a:gs>
              <a:gs pos="75000">
                <a:srgbClr val="000000">
                  <a:alpha val="14117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1"/>
          <p:cNvSpPr/>
          <p:nvPr/>
        </p:nvSpPr>
        <p:spPr>
          <a:xfrm>
            <a:off x="2097137" y="0"/>
            <a:ext cx="10094863" cy="6858000"/>
          </a:xfrm>
          <a:prstGeom prst="rect">
            <a:avLst/>
          </a:prstGeom>
          <a:solidFill>
            <a:srgbClr val="0C0C0C">
              <a:alpha val="67058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1"/>
          <p:cNvSpPr/>
          <p:nvPr/>
        </p:nvSpPr>
        <p:spPr>
          <a:xfrm>
            <a:off x="-8240" y="0"/>
            <a:ext cx="2106902" cy="6858000"/>
          </a:xfrm>
          <a:prstGeom prst="rect">
            <a:avLst/>
          </a:prstGeom>
          <a:solidFill>
            <a:srgbClr val="0C0C0C">
              <a:alpha val="8784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1"/>
          <p:cNvSpPr txBox="1">
            <a:spLocks noGrp="1"/>
          </p:cNvSpPr>
          <p:nvPr>
            <p:ph type="ctrTitle"/>
          </p:nvPr>
        </p:nvSpPr>
        <p:spPr>
          <a:xfrm>
            <a:off x="3166533" y="1968991"/>
            <a:ext cx="6928330" cy="2292069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Arial"/>
              <a:buNone/>
            </a:pPr>
            <a:r>
              <a:rPr lang="en-US" sz="4000" dirty="0">
                <a:solidFill>
                  <a:schemeClr val="lt1"/>
                </a:solidFill>
                <a:latin typeface="+mj-lt"/>
                <a:ea typeface="Arial"/>
                <a:cs typeface="Arial"/>
                <a:sym typeface="Arial"/>
              </a:rPr>
              <a:t>Introduction to </a:t>
            </a:r>
            <a:br>
              <a:rPr lang="en-US" sz="4000" dirty="0">
                <a:solidFill>
                  <a:schemeClr val="lt1"/>
                </a:solidFill>
                <a:latin typeface="+mj-lt"/>
                <a:ea typeface="Arial"/>
                <a:cs typeface="Arial"/>
                <a:sym typeface="Arial"/>
              </a:rPr>
            </a:br>
            <a:r>
              <a:rPr lang="en-US" sz="4000" dirty="0">
                <a:solidFill>
                  <a:schemeClr val="lt1"/>
                </a:solidFill>
                <a:latin typeface="+mj-lt"/>
                <a:ea typeface="Arial"/>
                <a:cs typeface="Arial"/>
                <a:sym typeface="Arial"/>
              </a:rPr>
              <a:t>Data Shift &amp; Concept Drift</a:t>
            </a:r>
            <a:endParaRPr sz="4000" dirty="0">
              <a:solidFill>
                <a:schemeClr val="lt1"/>
              </a:solidFill>
              <a:latin typeface="+mj-lt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1"/>
          <p:cNvSpPr txBox="1">
            <a:spLocks noGrp="1"/>
          </p:cNvSpPr>
          <p:nvPr>
            <p:ph type="subTitle" idx="1"/>
          </p:nvPr>
        </p:nvSpPr>
        <p:spPr>
          <a:xfrm>
            <a:off x="3166532" y="4363827"/>
            <a:ext cx="6928331" cy="167293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</a:pPr>
            <a:r>
              <a:rPr lang="en-US" sz="1600" dirty="0">
                <a:solidFill>
                  <a:schemeClr val="lt1"/>
                </a:solidFill>
                <a:latin typeface="+mj-lt"/>
                <a:ea typeface="Arial"/>
                <a:cs typeface="Arial"/>
                <a:sym typeface="Arial"/>
              </a:rPr>
              <a:t>Mehdi </a:t>
            </a:r>
            <a:r>
              <a:rPr lang="en-US" sz="1600" dirty="0" err="1">
                <a:solidFill>
                  <a:schemeClr val="lt1"/>
                </a:solidFill>
                <a:latin typeface="+mj-lt"/>
                <a:ea typeface="Arial"/>
                <a:cs typeface="Arial"/>
                <a:sym typeface="Arial"/>
              </a:rPr>
              <a:t>Ataei</a:t>
            </a:r>
            <a:r>
              <a:rPr lang="en-US" sz="1600" dirty="0">
                <a:solidFill>
                  <a:schemeClr val="lt1"/>
                </a:solidFill>
                <a:latin typeface="+mj-lt"/>
                <a:ea typeface="Arial"/>
                <a:cs typeface="Arial"/>
                <a:sym typeface="Arial"/>
              </a:rPr>
              <a:t> – Vector Institute &amp; University of Toronto</a:t>
            </a:r>
            <a:endParaRPr sz="1600" dirty="0">
              <a:solidFill>
                <a:schemeClr val="lt1"/>
              </a:solidFill>
              <a:latin typeface="+mj-lt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</a:pPr>
            <a:r>
              <a:rPr lang="en-US" sz="1600" dirty="0">
                <a:solidFill>
                  <a:schemeClr val="lt1"/>
                </a:solidFill>
                <a:latin typeface="+mj-lt"/>
                <a:ea typeface="Arial"/>
                <a:cs typeface="Arial"/>
                <a:sym typeface="Arial"/>
              </a:rPr>
              <a:t>Ali Pesaranghader – CIBC Data Science &amp; AI Research</a:t>
            </a:r>
            <a:endParaRPr sz="1600" dirty="0">
              <a:solidFill>
                <a:schemeClr val="lt1"/>
              </a:solidFill>
              <a:latin typeface="+mj-lt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1600" dirty="0">
              <a:solidFill>
                <a:schemeClr val="lt1"/>
              </a:solidFill>
              <a:latin typeface="+mj-lt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</a:pPr>
            <a:r>
              <a:rPr lang="en-US" sz="1600" dirty="0">
                <a:solidFill>
                  <a:schemeClr val="lt1"/>
                </a:solidFill>
                <a:latin typeface="+mj-lt"/>
                <a:ea typeface="Arial"/>
                <a:cs typeface="Arial"/>
                <a:sym typeface="Arial"/>
              </a:rPr>
              <a:t>March 26, 2021</a:t>
            </a:r>
            <a:endParaRPr sz="1600" dirty="0">
              <a:solidFill>
                <a:schemeClr val="lt1"/>
              </a:solidFill>
              <a:latin typeface="+mj-lt"/>
              <a:ea typeface="Arial"/>
              <a:cs typeface="Arial"/>
              <a:sym typeface="Arial"/>
            </a:endParaRPr>
          </a:p>
        </p:txBody>
      </p:sp>
      <p:grpSp>
        <p:nvGrpSpPr>
          <p:cNvPr id="96" name="Google Shape;96;p1"/>
          <p:cNvGrpSpPr/>
          <p:nvPr/>
        </p:nvGrpSpPr>
        <p:grpSpPr>
          <a:xfrm>
            <a:off x="481496" y="5369748"/>
            <a:ext cx="1127430" cy="1145045"/>
            <a:chOff x="307958" y="4212530"/>
            <a:chExt cx="1440000" cy="1462498"/>
          </a:xfrm>
        </p:grpSpPr>
        <p:pic>
          <p:nvPicPr>
            <p:cNvPr id="97" name="Google Shape;97;p1" descr="Graphical user interface&#10;&#10;Description automatically generated with medium confidence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07958" y="4212530"/>
              <a:ext cx="1440000" cy="5942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8" name="Google Shape;98;p1" descr="A picture containing graphical user interface&#10;&#10;Description automatically generated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307958" y="5064468"/>
              <a:ext cx="1440000" cy="61056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3600" dirty="0">
                <a:latin typeface="+mj-lt"/>
                <a:ea typeface="Arial"/>
                <a:cs typeface="Arial"/>
                <a:sym typeface="Arial"/>
              </a:rPr>
              <a:t>How to approach data shift?</a:t>
            </a:r>
            <a:endParaRPr sz="3600" dirty="0">
              <a:latin typeface="+mj-lt"/>
            </a:endParaRPr>
          </a:p>
        </p:txBody>
      </p:sp>
      <p:sp>
        <p:nvSpPr>
          <p:cNvPr id="183" name="Google Shape;183;p3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dirty="0">
                <a:latin typeface="+mj-lt"/>
                <a:ea typeface="Arial"/>
                <a:cs typeface="Arial"/>
                <a:sym typeface="Arial"/>
              </a:rPr>
              <a:t>Reactive</a:t>
            </a:r>
            <a:endParaRPr dirty="0">
              <a:latin typeface="+mj-lt"/>
            </a:endParaRPr>
          </a:p>
        </p:txBody>
      </p:sp>
      <p:sp>
        <p:nvSpPr>
          <p:cNvPr id="184" name="Google Shape;184;p34"/>
          <p:cNvSpPr txBox="1">
            <a:spLocks noGrp="1"/>
          </p:cNvSpPr>
          <p:nvPr>
            <p:ph type="body" idx="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20000"/>
              <a:buChar char="•"/>
            </a:pPr>
            <a:r>
              <a:rPr lang="en-US" sz="1600" b="1" dirty="0">
                <a:latin typeface="+mj-lt"/>
                <a:ea typeface="Arial"/>
                <a:cs typeface="Arial"/>
                <a:sym typeface="Arial"/>
              </a:rPr>
              <a:t>React once something happened</a:t>
            </a:r>
            <a:endParaRPr sz="1600" b="1" dirty="0">
              <a:latin typeface="+mj-lt"/>
              <a:ea typeface="Arial"/>
              <a:cs typeface="Arial"/>
              <a:sym typeface="Arial"/>
            </a:endParaRPr>
          </a:p>
          <a:p>
            <a:pPr marL="914400" lvl="1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20000"/>
              <a:buFont typeface="Arial"/>
              <a:buChar char="•"/>
            </a:pPr>
            <a:r>
              <a:rPr lang="en-US" sz="1600" dirty="0">
                <a:latin typeface="+mj-lt"/>
                <a:ea typeface="Arial"/>
                <a:cs typeface="Arial"/>
                <a:sym typeface="Arial"/>
              </a:rPr>
              <a:t>Transfer learning (reusing old models)</a:t>
            </a:r>
            <a:endParaRPr sz="1600" dirty="0">
              <a:latin typeface="+mj-lt"/>
              <a:ea typeface="Arial"/>
              <a:cs typeface="Arial"/>
              <a:sym typeface="Arial"/>
            </a:endParaRPr>
          </a:p>
          <a:p>
            <a:pPr marL="914400" lvl="1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20000"/>
              <a:buFont typeface="Arial"/>
              <a:buChar char="•"/>
            </a:pPr>
            <a:r>
              <a:rPr lang="en-US" sz="1600" dirty="0">
                <a:latin typeface="+mj-lt"/>
                <a:ea typeface="Arial"/>
                <a:cs typeface="Arial"/>
                <a:sym typeface="Arial"/>
              </a:rPr>
              <a:t>Adaptive learning (efficiently retraining)</a:t>
            </a:r>
            <a:endParaRPr sz="1600" dirty="0">
              <a:latin typeface="+mj-lt"/>
              <a:ea typeface="Arial"/>
              <a:cs typeface="Arial"/>
              <a:sym typeface="Arial"/>
            </a:endParaRPr>
          </a:p>
          <a:p>
            <a:pPr marL="914400" lvl="1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20000"/>
              <a:buFont typeface="Arial"/>
              <a:buChar char="•"/>
            </a:pPr>
            <a:r>
              <a:rPr lang="en-US" sz="1600" dirty="0">
                <a:latin typeface="+mj-lt"/>
                <a:ea typeface="Arial"/>
                <a:cs typeface="Arial"/>
                <a:sym typeface="Arial"/>
              </a:rPr>
              <a:t>Statistical correction</a:t>
            </a:r>
            <a:endParaRPr sz="1600" dirty="0">
              <a:latin typeface="+mj-lt"/>
              <a:ea typeface="Arial"/>
              <a:cs typeface="Arial"/>
              <a:sym typeface="Arial"/>
            </a:endParaRPr>
          </a:p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20000"/>
              <a:buChar char="•"/>
            </a:pPr>
            <a:r>
              <a:rPr lang="en-US" sz="1600" b="1" dirty="0">
                <a:latin typeface="+mj-lt"/>
                <a:ea typeface="Arial"/>
                <a:cs typeface="Arial"/>
                <a:sym typeface="Arial"/>
              </a:rPr>
              <a:t>It is easier but more risky</a:t>
            </a:r>
            <a:endParaRPr sz="1600" b="1" dirty="0">
              <a:latin typeface="+mj-lt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20000"/>
              <a:buNone/>
            </a:pPr>
            <a:endParaRPr sz="1600" dirty="0">
              <a:latin typeface="+mj-lt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34"/>
          <p:cNvSpPr txBox="1">
            <a:spLocks noGrp="1"/>
          </p:cNvSpPr>
          <p:nvPr>
            <p:ph type="body" idx="3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dirty="0">
                <a:latin typeface="+mj-lt"/>
                <a:ea typeface="Arial"/>
                <a:cs typeface="Arial"/>
                <a:sym typeface="Arial"/>
              </a:rPr>
              <a:t>Proactive</a:t>
            </a:r>
            <a:endParaRPr dirty="0">
              <a:latin typeface="+mj-lt"/>
            </a:endParaRPr>
          </a:p>
        </p:txBody>
      </p:sp>
      <p:sp>
        <p:nvSpPr>
          <p:cNvPr id="186" name="Google Shape;186;p34"/>
          <p:cNvSpPr txBox="1">
            <a:spLocks noGrp="1"/>
          </p:cNvSpPr>
          <p:nvPr>
            <p:ph type="body" idx="4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20000"/>
              <a:buChar char="•"/>
            </a:pPr>
            <a:r>
              <a:rPr lang="en-US" sz="1600" b="1" dirty="0">
                <a:latin typeface="+mj-lt"/>
                <a:ea typeface="Arial"/>
                <a:cs typeface="Arial"/>
                <a:sym typeface="Arial"/>
              </a:rPr>
              <a:t>React before something happens</a:t>
            </a:r>
            <a:endParaRPr sz="1600" b="1" dirty="0">
              <a:latin typeface="+mj-lt"/>
              <a:ea typeface="Arial"/>
              <a:cs typeface="Arial"/>
              <a:sym typeface="Arial"/>
            </a:endParaRPr>
          </a:p>
          <a:p>
            <a:pPr marL="914400" lvl="1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20000"/>
              <a:buFont typeface="Arial"/>
              <a:buChar char="•"/>
            </a:pPr>
            <a:r>
              <a:rPr lang="en-US" sz="1600" dirty="0">
                <a:latin typeface="+mj-lt"/>
                <a:ea typeface="Arial"/>
                <a:cs typeface="Arial"/>
                <a:sym typeface="Arial"/>
              </a:rPr>
              <a:t>Adding mitigation steps in ML pipelines</a:t>
            </a:r>
            <a:endParaRPr sz="1600" dirty="0">
              <a:latin typeface="+mj-lt"/>
              <a:ea typeface="Arial"/>
              <a:cs typeface="Arial"/>
              <a:sym typeface="Arial"/>
            </a:endParaRPr>
          </a:p>
          <a:p>
            <a:pPr marL="914400" lvl="1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20000"/>
              <a:buFont typeface="Arial"/>
              <a:buChar char="•"/>
            </a:pPr>
            <a:r>
              <a:rPr lang="en-US" sz="1600" dirty="0">
                <a:latin typeface="+mj-lt"/>
                <a:ea typeface="Arial"/>
                <a:cs typeface="Arial"/>
                <a:sym typeface="Arial"/>
              </a:rPr>
              <a:t>Using historical data to retrain the model (using COVID data for future pandemics) </a:t>
            </a:r>
            <a:endParaRPr sz="1600" dirty="0">
              <a:latin typeface="+mj-lt"/>
              <a:ea typeface="Arial"/>
              <a:cs typeface="Arial"/>
              <a:sym typeface="Arial"/>
            </a:endParaRPr>
          </a:p>
          <a:p>
            <a:pPr marL="914400" lvl="1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20000"/>
              <a:buFont typeface="Arial"/>
              <a:buChar char="•"/>
            </a:pPr>
            <a:r>
              <a:rPr lang="en-US" sz="1600" dirty="0">
                <a:latin typeface="+mj-lt"/>
                <a:ea typeface="Arial"/>
                <a:cs typeface="Arial"/>
                <a:sym typeface="Arial"/>
              </a:rPr>
              <a:t>Using synthetic datasets to estimate data shift e.g., adversarial training</a:t>
            </a:r>
            <a:endParaRPr sz="1600" dirty="0">
              <a:latin typeface="+mj-lt"/>
              <a:ea typeface="Arial"/>
              <a:cs typeface="Arial"/>
              <a:sym typeface="Arial"/>
            </a:endParaRPr>
          </a:p>
          <a:p>
            <a:pPr marL="914400" lvl="1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20000"/>
              <a:buChar char="•"/>
            </a:pPr>
            <a:r>
              <a:rPr lang="en-US" sz="1600" dirty="0">
                <a:latin typeface="+mj-lt"/>
                <a:ea typeface="Arial"/>
                <a:cs typeface="Arial"/>
                <a:sym typeface="Arial"/>
              </a:rPr>
              <a:t>It’s not perfect. Must be an oracle.</a:t>
            </a:r>
            <a:endParaRPr sz="1600" dirty="0">
              <a:latin typeface="+mj-lt"/>
              <a:ea typeface="Arial"/>
              <a:cs typeface="Arial"/>
              <a:sym typeface="Arial"/>
            </a:endParaRPr>
          </a:p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20000"/>
              <a:buChar char="•"/>
            </a:pPr>
            <a:r>
              <a:rPr lang="en-US" sz="1600" b="1" dirty="0">
                <a:latin typeface="+mj-lt"/>
                <a:ea typeface="Arial"/>
                <a:cs typeface="Arial"/>
                <a:sym typeface="Arial"/>
              </a:rPr>
              <a:t>It is harder but less risky</a:t>
            </a:r>
            <a:endParaRPr sz="1600" b="1" dirty="0">
              <a:latin typeface="+mj-lt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3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>
                <a:latin typeface="Arial"/>
                <a:ea typeface="Arial"/>
                <a:cs typeface="Arial"/>
                <a:sym typeface="Arial"/>
              </a:rPr>
              <a:t>10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8" name="Google Shape;18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7137" y="4644869"/>
            <a:ext cx="2743088" cy="1544794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8" descr="A close - up of a fir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 t="2763" b="7234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8"/>
          <p:cNvSpPr/>
          <p:nvPr/>
        </p:nvSpPr>
        <p:spPr>
          <a:xfrm>
            <a:off x="2098662" y="-10"/>
            <a:ext cx="10093339" cy="6858000"/>
          </a:xfrm>
          <a:prstGeom prst="rect">
            <a:avLst/>
          </a:prstGeom>
          <a:solidFill>
            <a:srgbClr val="0C0C0C">
              <a:alpha val="67058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8"/>
          <p:cNvSpPr/>
          <p:nvPr/>
        </p:nvSpPr>
        <p:spPr>
          <a:xfrm>
            <a:off x="-6096" y="0"/>
            <a:ext cx="12191999" cy="6858000"/>
          </a:xfrm>
          <a:prstGeom prst="rect">
            <a:avLst/>
          </a:prstGeom>
          <a:solidFill>
            <a:srgbClr val="0C0C0C">
              <a:alpha val="8784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8"/>
          <p:cNvSpPr txBox="1">
            <a:spLocks noGrp="1"/>
          </p:cNvSpPr>
          <p:nvPr>
            <p:ph type="ctrTitle"/>
          </p:nvPr>
        </p:nvSpPr>
        <p:spPr>
          <a:xfrm>
            <a:off x="3166533" y="1968991"/>
            <a:ext cx="5858934" cy="2292069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Arial"/>
              <a:buNone/>
            </a:pPr>
            <a:r>
              <a:rPr lang="en-US" sz="4000" dirty="0">
                <a:solidFill>
                  <a:srgbClr val="FFFFFF"/>
                </a:solidFill>
                <a:latin typeface="+mj-lt"/>
                <a:ea typeface="Arial"/>
                <a:cs typeface="Arial"/>
                <a:sym typeface="Arial"/>
              </a:rPr>
              <a:t>Data Shift</a:t>
            </a:r>
            <a:endParaRPr sz="4000" dirty="0">
              <a:latin typeface="+mj-lt"/>
              <a:ea typeface="Arial"/>
              <a:cs typeface="Arial"/>
              <a:sym typeface="Arial"/>
            </a:endParaRPr>
          </a:p>
        </p:txBody>
      </p:sp>
      <p:grpSp>
        <p:nvGrpSpPr>
          <p:cNvPr id="197" name="Google Shape;197;p8"/>
          <p:cNvGrpSpPr/>
          <p:nvPr/>
        </p:nvGrpSpPr>
        <p:grpSpPr>
          <a:xfrm>
            <a:off x="481496" y="5369748"/>
            <a:ext cx="1127430" cy="1145045"/>
            <a:chOff x="307958" y="4212530"/>
            <a:chExt cx="1440000" cy="1462498"/>
          </a:xfrm>
        </p:grpSpPr>
        <p:pic>
          <p:nvPicPr>
            <p:cNvPr id="198" name="Google Shape;198;p8" descr="Graphical user interface&#10;&#10;Description automatically generated with medium confidence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07958" y="4212530"/>
              <a:ext cx="1440000" cy="5942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9" name="Google Shape;199;p8" descr="A picture containing graphical user interface&#10;&#10;Description automatically generated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307958" y="5064468"/>
              <a:ext cx="1440000" cy="61056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9"/>
          <p:cNvSpPr txBox="1"/>
          <p:nvPr/>
        </p:nvSpPr>
        <p:spPr>
          <a:xfrm>
            <a:off x="6172202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207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000" b="1" i="0" u="none" strike="noStrike" cap="none" dirty="0">
                <a:solidFill>
                  <a:schemeClr val="dk1"/>
                </a:solidFill>
                <a:latin typeface="+mj-lt"/>
                <a:ea typeface="Arial"/>
                <a:cs typeface="Arial"/>
                <a:sym typeface="Arial"/>
              </a:rPr>
              <a:t>Data shift patterns:</a:t>
            </a:r>
            <a:endParaRPr sz="1400" b="0" i="0" u="none" strike="noStrike" cap="none" dirty="0">
              <a:solidFill>
                <a:srgbClr val="000000"/>
              </a:solidFill>
              <a:latin typeface="+mj-lt"/>
              <a:ea typeface="Arial"/>
              <a:cs typeface="Arial"/>
              <a:sym typeface="Arial"/>
            </a:endParaRPr>
          </a:p>
          <a:p>
            <a:pPr marL="9779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+mj-lt"/>
                <a:ea typeface="Arial"/>
                <a:cs typeface="Arial"/>
                <a:sym typeface="Arial"/>
              </a:rPr>
              <a:t>Abrupt</a:t>
            </a:r>
            <a:endParaRPr sz="1400" b="0" i="0" u="none" strike="noStrike" cap="none" dirty="0">
              <a:solidFill>
                <a:srgbClr val="000000"/>
              </a:solidFill>
              <a:latin typeface="+mj-lt"/>
              <a:ea typeface="Arial"/>
              <a:cs typeface="Arial"/>
              <a:sym typeface="Arial"/>
            </a:endParaRPr>
          </a:p>
          <a:p>
            <a:pPr marL="9779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+mj-lt"/>
                <a:ea typeface="Arial"/>
                <a:cs typeface="Arial"/>
                <a:sym typeface="Arial"/>
              </a:rPr>
              <a:t>Gradual</a:t>
            </a:r>
            <a:endParaRPr sz="1400" b="0" i="0" u="none" strike="noStrike" cap="none" dirty="0">
              <a:solidFill>
                <a:srgbClr val="000000"/>
              </a:solidFill>
              <a:latin typeface="+mj-lt"/>
              <a:ea typeface="Arial"/>
              <a:cs typeface="Arial"/>
              <a:sym typeface="Arial"/>
            </a:endParaRPr>
          </a:p>
          <a:p>
            <a:pPr marL="9779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+mj-lt"/>
                <a:ea typeface="Arial"/>
                <a:cs typeface="Arial"/>
                <a:sym typeface="Arial"/>
              </a:rPr>
              <a:t>Incremental</a:t>
            </a:r>
            <a:endParaRPr sz="1400" b="0" i="0" u="none" strike="noStrike" cap="none" dirty="0">
              <a:solidFill>
                <a:srgbClr val="000000"/>
              </a:solidFill>
              <a:latin typeface="+mj-lt"/>
              <a:ea typeface="Arial"/>
              <a:cs typeface="Arial"/>
              <a:sym typeface="Arial"/>
            </a:endParaRPr>
          </a:p>
          <a:p>
            <a:pPr marL="9779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+mj-lt"/>
                <a:ea typeface="Arial"/>
                <a:cs typeface="Arial"/>
                <a:sym typeface="Arial"/>
              </a:rPr>
              <a:t>Re-occurring (or recurring)</a:t>
            </a:r>
            <a:endParaRPr sz="1400" b="0" i="0" u="none" strike="noStrike" cap="none" dirty="0">
              <a:solidFill>
                <a:srgbClr val="000000"/>
              </a:solidFill>
              <a:latin typeface="+mj-lt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p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3600" dirty="0">
                <a:latin typeface="+mj-lt"/>
                <a:ea typeface="Arial"/>
                <a:cs typeface="Arial"/>
                <a:sym typeface="Arial"/>
              </a:rPr>
              <a:t>Data Shift</a:t>
            </a:r>
            <a:endParaRPr sz="3600" dirty="0">
              <a:latin typeface="+mj-lt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p9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207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 sz="2000" b="1" dirty="0">
                <a:latin typeface="+mj-lt"/>
                <a:ea typeface="Arial"/>
                <a:cs typeface="Arial"/>
                <a:sym typeface="Arial"/>
              </a:rPr>
              <a:t>Common types of data shift:</a:t>
            </a:r>
            <a:endParaRPr dirty="0">
              <a:latin typeface="+mj-lt"/>
            </a:endParaRPr>
          </a:p>
          <a:p>
            <a:pPr marL="1092200" lvl="1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 sz="2000" dirty="0">
                <a:latin typeface="+mj-lt"/>
                <a:ea typeface="Arial"/>
                <a:cs typeface="Arial"/>
                <a:sym typeface="Arial"/>
              </a:rPr>
              <a:t>Covariate shift</a:t>
            </a:r>
            <a:endParaRPr dirty="0">
              <a:latin typeface="+mj-lt"/>
            </a:endParaRPr>
          </a:p>
          <a:p>
            <a:pPr marL="1092200" lvl="1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 sz="2000" dirty="0">
                <a:latin typeface="+mj-lt"/>
                <a:ea typeface="Arial"/>
                <a:cs typeface="Arial"/>
                <a:sym typeface="Arial"/>
              </a:rPr>
              <a:t>Label shift</a:t>
            </a:r>
            <a:endParaRPr dirty="0">
              <a:latin typeface="+mj-lt"/>
            </a:endParaRPr>
          </a:p>
          <a:p>
            <a:pPr marL="1092200" lvl="1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 sz="2000" dirty="0">
                <a:latin typeface="+mj-lt"/>
                <a:ea typeface="Arial"/>
                <a:cs typeface="Arial"/>
                <a:sym typeface="Arial"/>
              </a:rPr>
              <a:t>Concept shift</a:t>
            </a:r>
            <a:endParaRPr sz="2000" dirty="0">
              <a:latin typeface="+mj-lt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pic>
        <p:nvPicPr>
          <p:cNvPr id="207" name="Google Shape;207;p9" descr="A picture containing object&#10;&#10;Description generated with high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15161" y="4001294"/>
            <a:ext cx="3190877" cy="175082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8" name="Google Shape;208;p9"/>
          <p:cNvGrpSpPr/>
          <p:nvPr/>
        </p:nvGrpSpPr>
        <p:grpSpPr>
          <a:xfrm>
            <a:off x="1388206" y="4001294"/>
            <a:ext cx="4081588" cy="1235724"/>
            <a:chOff x="1162390" y="4001295"/>
            <a:chExt cx="4081588" cy="1235724"/>
          </a:xfrm>
        </p:grpSpPr>
        <p:pic>
          <p:nvPicPr>
            <p:cNvPr id="209" name="Google Shape;209;p9" descr="A picture containing chart&#10;&#10;Description automatically generated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162390" y="4001295"/>
              <a:ext cx="910695" cy="12357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0" name="Google Shape;210;p9" descr="A picture containing chart&#10;&#10;Description automatically generated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2225487" y="4001295"/>
              <a:ext cx="910695" cy="12357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1" name="Google Shape;211;p9" descr="Chart&#10;&#10;Description automatically generated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3288584" y="4001295"/>
              <a:ext cx="901496" cy="12357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2" name="Google Shape;212;p9" descr="A picture containing chart&#10;&#10;Description automatically generated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4342482" y="4001295"/>
              <a:ext cx="901496" cy="123572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3200" dirty="0">
                <a:latin typeface="+mj-lt"/>
                <a:ea typeface="Arial"/>
                <a:cs typeface="Arial"/>
                <a:sym typeface="Arial"/>
              </a:rPr>
              <a:t>Data Shift</a:t>
            </a:r>
            <a:br>
              <a:rPr lang="en-US" sz="3600" dirty="0">
                <a:latin typeface="+mj-lt"/>
                <a:ea typeface="Arial"/>
                <a:cs typeface="Arial"/>
                <a:sym typeface="Arial"/>
              </a:rPr>
            </a:br>
            <a:r>
              <a:rPr lang="en-US" sz="3600" dirty="0">
                <a:latin typeface="+mj-lt"/>
                <a:ea typeface="Arial"/>
                <a:cs typeface="Arial"/>
                <a:sym typeface="Arial"/>
              </a:rPr>
              <a:t>Covariate Shift</a:t>
            </a:r>
            <a:endParaRPr sz="3600" dirty="0">
              <a:latin typeface="+mj-lt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1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  <p:grpSp>
        <p:nvGrpSpPr>
          <p:cNvPr id="219" name="Google Shape;219;p10"/>
          <p:cNvGrpSpPr>
            <a:grpSpLocks noChangeAspect="1"/>
          </p:cNvGrpSpPr>
          <p:nvPr/>
        </p:nvGrpSpPr>
        <p:grpSpPr>
          <a:xfrm>
            <a:off x="4621072" y="4572635"/>
            <a:ext cx="2949853" cy="1920240"/>
            <a:chOff x="5066227" y="494547"/>
            <a:chExt cx="2907064" cy="1892386"/>
          </a:xfrm>
        </p:grpSpPr>
        <p:pic>
          <p:nvPicPr>
            <p:cNvPr id="220" name="Google Shape;220;p10" descr="A picture containing chart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066227" y="494548"/>
              <a:ext cx="1394636" cy="18923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1" name="Google Shape;221;p10" descr="A picture containing chart&#10;&#10;Description automatically generated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578655" y="494547"/>
              <a:ext cx="1394636" cy="189238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6028EDF3-29B0-48A6-9171-F8E1813744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70728" y="1690688"/>
            <a:ext cx="7450542" cy="278216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3200" dirty="0">
                <a:latin typeface="+mj-lt"/>
                <a:ea typeface="Arial"/>
                <a:cs typeface="Arial"/>
                <a:sym typeface="Arial"/>
              </a:rPr>
              <a:t>Data Shift</a:t>
            </a:r>
            <a:br>
              <a:rPr lang="en-US" sz="3600" dirty="0">
                <a:latin typeface="+mj-lt"/>
                <a:ea typeface="Arial"/>
                <a:cs typeface="Arial"/>
                <a:sym typeface="Arial"/>
              </a:rPr>
            </a:br>
            <a:r>
              <a:rPr lang="en-US" sz="3600" dirty="0">
                <a:latin typeface="+mj-lt"/>
                <a:ea typeface="Arial"/>
                <a:cs typeface="Arial"/>
                <a:sym typeface="Arial"/>
              </a:rPr>
              <a:t>Label Shift</a:t>
            </a:r>
            <a:endParaRPr sz="3600" dirty="0">
              <a:latin typeface="+mj-lt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p1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  <p:grpSp>
        <p:nvGrpSpPr>
          <p:cNvPr id="229" name="Google Shape;229;p11"/>
          <p:cNvGrpSpPr>
            <a:grpSpLocks noChangeAspect="1"/>
          </p:cNvGrpSpPr>
          <p:nvPr/>
        </p:nvGrpSpPr>
        <p:grpSpPr>
          <a:xfrm>
            <a:off x="4621071" y="4436110"/>
            <a:ext cx="2949856" cy="1920240"/>
            <a:chOff x="5066227" y="2524372"/>
            <a:chExt cx="2907064" cy="1892385"/>
          </a:xfrm>
        </p:grpSpPr>
        <p:pic>
          <p:nvPicPr>
            <p:cNvPr id="230" name="Google Shape;230;p11" descr="Chart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592742" y="2524372"/>
              <a:ext cx="1380549" cy="18923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1" name="Google Shape;231;p11" descr="A picture containing chart&#10;&#10;Description automatically generated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066227" y="2524372"/>
              <a:ext cx="1394636" cy="189238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95543A4C-E8D9-4662-AAE6-CE1C3E15CD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04785" y="1690688"/>
            <a:ext cx="7382429" cy="2509712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3200" dirty="0">
                <a:latin typeface="+mj-lt"/>
                <a:ea typeface="Arial"/>
                <a:cs typeface="Arial"/>
                <a:sym typeface="Arial"/>
              </a:rPr>
              <a:t>Data Shift</a:t>
            </a:r>
            <a:br>
              <a:rPr lang="en-US" sz="3600" dirty="0">
                <a:latin typeface="+mj-lt"/>
                <a:ea typeface="Arial"/>
                <a:cs typeface="Arial"/>
                <a:sym typeface="Arial"/>
              </a:rPr>
            </a:br>
            <a:r>
              <a:rPr lang="en-US" sz="3600" dirty="0">
                <a:latin typeface="+mj-lt"/>
                <a:ea typeface="Arial"/>
                <a:cs typeface="Arial"/>
                <a:sym typeface="Arial"/>
              </a:rPr>
              <a:t>Concept Shift</a:t>
            </a:r>
            <a:endParaRPr sz="3600" dirty="0">
              <a:latin typeface="+mj-lt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1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  <p:grpSp>
        <p:nvGrpSpPr>
          <p:cNvPr id="239" name="Google Shape;239;p12"/>
          <p:cNvGrpSpPr>
            <a:grpSpLocks noChangeAspect="1"/>
          </p:cNvGrpSpPr>
          <p:nvPr/>
        </p:nvGrpSpPr>
        <p:grpSpPr>
          <a:xfrm>
            <a:off x="4621072" y="4436110"/>
            <a:ext cx="2949855" cy="1920240"/>
            <a:chOff x="5066227" y="4554196"/>
            <a:chExt cx="2907064" cy="1892385"/>
          </a:xfrm>
        </p:grpSpPr>
        <p:pic>
          <p:nvPicPr>
            <p:cNvPr id="240" name="Google Shape;240;p12" descr="A picture containing chart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592742" y="4554196"/>
              <a:ext cx="1380549" cy="18923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1" name="Google Shape;241;p12" descr="A picture containing chart&#10;&#10;Description automatically generated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066227" y="4554196"/>
              <a:ext cx="1394636" cy="189238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88F3234A-5BB1-41CC-AFA8-97DAE663EE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78588" y="1690688"/>
            <a:ext cx="7434824" cy="247827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Google Shape;266;gc73c537dac_2_7" descr="A close - up of a fir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 t="2763" b="7235"/>
          <a:stretch/>
        </p:blipFill>
        <p:spPr>
          <a:xfrm>
            <a:off x="-3047" y="10"/>
            <a:ext cx="12192000" cy="6857988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gc73c537dac_2_7"/>
          <p:cNvSpPr/>
          <p:nvPr/>
        </p:nvSpPr>
        <p:spPr>
          <a:xfrm>
            <a:off x="2098662" y="-10"/>
            <a:ext cx="10093200" cy="6858000"/>
          </a:xfrm>
          <a:prstGeom prst="rect">
            <a:avLst/>
          </a:prstGeom>
          <a:solidFill>
            <a:srgbClr val="0C0C0C">
              <a:alpha val="67058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gc73c537dac_2_7"/>
          <p:cNvSpPr/>
          <p:nvPr/>
        </p:nvSpPr>
        <p:spPr>
          <a:xfrm>
            <a:off x="-6096" y="0"/>
            <a:ext cx="12192000" cy="6858000"/>
          </a:xfrm>
          <a:prstGeom prst="rect">
            <a:avLst/>
          </a:prstGeom>
          <a:solidFill>
            <a:srgbClr val="0C0C0C">
              <a:alpha val="8823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gc73c537dac_2_7"/>
          <p:cNvSpPr txBox="1">
            <a:spLocks noGrp="1"/>
          </p:cNvSpPr>
          <p:nvPr>
            <p:ph type="ctrTitle"/>
          </p:nvPr>
        </p:nvSpPr>
        <p:spPr>
          <a:xfrm>
            <a:off x="3166533" y="1968991"/>
            <a:ext cx="5859000" cy="22920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Arial"/>
              <a:buNone/>
            </a:pPr>
            <a:r>
              <a:rPr lang="en-US" sz="3200" dirty="0">
                <a:solidFill>
                  <a:srgbClr val="FFFFFF"/>
                </a:solidFill>
                <a:latin typeface="Daytona" panose="020B0604030500040204" pitchFamily="34" charset="0"/>
                <a:ea typeface="Arial"/>
                <a:cs typeface="Arial"/>
                <a:sym typeface="Arial"/>
              </a:rPr>
              <a:t>Data Shift Detection</a:t>
            </a:r>
            <a:endParaRPr dirty="0">
              <a:latin typeface="Daytona" panose="020B0604030500040204" pitchFamily="34" charset="0"/>
              <a:ea typeface="Arial"/>
              <a:cs typeface="Arial"/>
              <a:sym typeface="Arial"/>
            </a:endParaRPr>
          </a:p>
        </p:txBody>
      </p:sp>
      <p:grpSp>
        <p:nvGrpSpPr>
          <p:cNvPr id="270" name="Google Shape;270;gc73c537dac_2_7"/>
          <p:cNvGrpSpPr/>
          <p:nvPr/>
        </p:nvGrpSpPr>
        <p:grpSpPr>
          <a:xfrm>
            <a:off x="481484" y="5369589"/>
            <a:ext cx="1127378" cy="1144990"/>
            <a:chOff x="307958" y="4212530"/>
            <a:chExt cx="1440002" cy="1462498"/>
          </a:xfrm>
        </p:grpSpPr>
        <p:pic>
          <p:nvPicPr>
            <p:cNvPr id="271" name="Google Shape;271;gc73c537dac_2_7" descr="Graphical user interface&#10;&#10;Description automatically generated with medium confidence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07958" y="4212530"/>
              <a:ext cx="1440002" cy="5942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2" name="Google Shape;272;gc73c537dac_2_7" descr="A picture containing graphical user interface&#10;&#10;Description automatically generated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307958" y="5064468"/>
              <a:ext cx="1440000" cy="61056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c73c537dac_2_3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3200" dirty="0">
                <a:latin typeface="+mj-lt"/>
                <a:ea typeface="Arial"/>
                <a:cs typeface="Arial"/>
                <a:sym typeface="Arial"/>
              </a:rPr>
              <a:t>Covariate Shift</a:t>
            </a:r>
            <a:br>
              <a:rPr lang="en-US" sz="3600" dirty="0">
                <a:latin typeface="+mj-lt"/>
                <a:ea typeface="Arial"/>
                <a:cs typeface="Arial"/>
                <a:sym typeface="Arial"/>
              </a:rPr>
            </a:br>
            <a:r>
              <a:rPr lang="en-US" sz="3600" dirty="0">
                <a:latin typeface="+mj-lt"/>
                <a:ea typeface="Arial"/>
                <a:cs typeface="Arial"/>
                <a:sym typeface="Arial"/>
              </a:rPr>
              <a:t>Domain Classifier</a:t>
            </a:r>
            <a:endParaRPr sz="3600" dirty="0">
              <a:latin typeface="+mj-lt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gc73c537dac_2_3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6B29C48-FBB7-4D6A-85A6-68D1ACE8F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1271" y="1822146"/>
            <a:ext cx="8749457" cy="3213707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c73c537dac_2_4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0437A50-4123-4CE2-B18B-2D1BCE290DB2}"/>
              </a:ext>
            </a:extLst>
          </p:cNvPr>
          <p:cNvGrpSpPr>
            <a:grpSpLocks noChangeAspect="1"/>
          </p:cNvGrpSpPr>
          <p:nvPr/>
        </p:nvGrpSpPr>
        <p:grpSpPr>
          <a:xfrm>
            <a:off x="1707432" y="3247390"/>
            <a:ext cx="8777135" cy="3291840"/>
            <a:chOff x="2038183" y="3015620"/>
            <a:chExt cx="8766977" cy="3288030"/>
          </a:xfrm>
        </p:grpSpPr>
        <p:pic>
          <p:nvPicPr>
            <p:cNvPr id="286" name="Google Shape;286;gc73c537dac_2_45"/>
            <p:cNvPicPr preferRelativeResize="0">
              <a:picLocks noChangeAspect="1"/>
            </p:cNvPicPr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038183" y="3015620"/>
              <a:ext cx="4389129" cy="29260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7" name="Google Shape;287;gc73c537dac_2_4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664309" y="5941700"/>
              <a:ext cx="3514725" cy="3619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9" name="Google Shape;289;gc73c537dac_2_45"/>
            <p:cNvPicPr preferRelativeResize="0">
              <a:picLocks noChangeAspect="1"/>
            </p:cNvPicPr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416040" y="3015620"/>
              <a:ext cx="4389120" cy="292608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" name="Google Shape;277;gc73c537dac_2_35">
            <a:extLst>
              <a:ext uri="{FF2B5EF4-FFF2-40B4-BE49-F238E27FC236}">
                <a16:creationId xmlns:a16="http://schemas.microsoft.com/office/drawing/2014/main" id="{46B48904-55B5-49CC-8439-823E44ED5A4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3200" dirty="0">
                <a:latin typeface="+mj-lt"/>
                <a:ea typeface="Arial"/>
                <a:cs typeface="Arial"/>
                <a:sym typeface="Arial"/>
              </a:rPr>
              <a:t>Covariate Shift – Cont.</a:t>
            </a:r>
            <a:br>
              <a:rPr lang="en-US" sz="3600" dirty="0">
                <a:latin typeface="+mj-lt"/>
                <a:ea typeface="Arial"/>
                <a:cs typeface="Arial"/>
                <a:sym typeface="Arial"/>
              </a:rPr>
            </a:br>
            <a:r>
              <a:rPr lang="en-US" sz="3600" dirty="0">
                <a:latin typeface="+mj-lt"/>
                <a:ea typeface="Arial"/>
                <a:cs typeface="Arial"/>
                <a:sym typeface="Arial"/>
              </a:rPr>
              <a:t>Domain Classifier</a:t>
            </a:r>
            <a:endParaRPr sz="3600" dirty="0">
              <a:latin typeface="+mj-lt"/>
              <a:ea typeface="Arial"/>
              <a:cs typeface="Arial"/>
              <a:sym typeface="Arial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CD017DD-BC52-48B7-9A97-F355FEFB8E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30014" y="1885207"/>
            <a:ext cx="8743265" cy="1182694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c73c537dac_2_5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3200" dirty="0">
                <a:latin typeface="+mj-lt"/>
                <a:ea typeface="Arial"/>
                <a:cs typeface="Arial"/>
                <a:sym typeface="Arial"/>
              </a:rPr>
              <a:t>Covariate Shift &amp; Domain Classifier – Cont.</a:t>
            </a:r>
            <a:endParaRPr sz="3200" dirty="0">
              <a:latin typeface="+mj-lt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3600" dirty="0">
                <a:latin typeface="+mj-lt"/>
                <a:ea typeface="Arial"/>
                <a:cs typeface="Arial"/>
                <a:sym typeface="Arial"/>
              </a:rPr>
              <a:t>Important considerations</a:t>
            </a:r>
            <a:endParaRPr sz="3600" dirty="0">
              <a:latin typeface="+mj-lt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gc73c537dac_2_5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7E1B18-B0F9-4C21-AEE9-7724FD5C91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0559" y="2103887"/>
            <a:ext cx="8730881" cy="265022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"/>
          <p:cNvSpPr txBox="1"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/>
            <a:r>
              <a:rPr lang="en-US" dirty="0">
                <a:latin typeface="+mj-lt"/>
                <a:sym typeface="Arial"/>
              </a:rPr>
              <a:t>Outline</a:t>
            </a:r>
          </a:p>
        </p:txBody>
      </p:sp>
      <p:sp>
        <p:nvSpPr>
          <p:cNvPr id="104" name="Google Shape;104;p2"/>
          <p:cNvSpPr txBox="1"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SzPct val="120000"/>
            </a:pPr>
            <a:r>
              <a:rPr lang="en-US" sz="1600" b="1" dirty="0">
                <a:latin typeface="+mj-lt"/>
                <a:sym typeface="Arial"/>
              </a:rPr>
              <a:t>Chapter I: Introduction</a:t>
            </a:r>
          </a:p>
          <a:p>
            <a:pPr lvl="1">
              <a:buSzPct val="120000"/>
            </a:pPr>
            <a:r>
              <a:rPr lang="en-US" sz="1600" dirty="0">
                <a:latin typeface="+mj-lt"/>
                <a:sym typeface="Arial"/>
              </a:rPr>
              <a:t>What is Data Shift?</a:t>
            </a:r>
          </a:p>
          <a:p>
            <a:pPr lvl="1">
              <a:buSzPct val="120000"/>
            </a:pPr>
            <a:r>
              <a:rPr lang="en-US" sz="1600" dirty="0">
                <a:latin typeface="+mj-lt"/>
                <a:sym typeface="Arial"/>
              </a:rPr>
              <a:t>Why Data Shift Happens?</a:t>
            </a:r>
          </a:p>
          <a:p>
            <a:pPr lvl="1">
              <a:buSzPct val="120000"/>
            </a:pPr>
            <a:r>
              <a:rPr lang="en-US" sz="1600" dirty="0">
                <a:latin typeface="+mj-lt"/>
                <a:sym typeface="Arial"/>
              </a:rPr>
              <a:t>Why Handle Data Shift? </a:t>
            </a:r>
          </a:p>
          <a:p>
            <a:pPr lvl="2">
              <a:buSzPct val="120000"/>
            </a:pPr>
            <a:r>
              <a:rPr lang="en-US" sz="1600" dirty="0">
                <a:latin typeface="+mj-lt"/>
                <a:sym typeface="Arial"/>
              </a:rPr>
              <a:t>What are the consequences of not properly addressing data shift?</a:t>
            </a:r>
          </a:p>
          <a:p>
            <a:pPr lvl="1">
              <a:buSzPct val="120000"/>
            </a:pPr>
            <a:r>
              <a:rPr lang="en-US" sz="1600" dirty="0">
                <a:latin typeface="+mj-lt"/>
                <a:sym typeface="Arial"/>
              </a:rPr>
              <a:t>How to approach data shift?</a:t>
            </a:r>
          </a:p>
          <a:p>
            <a:pPr lvl="0">
              <a:buSzPct val="120000"/>
            </a:pPr>
            <a:r>
              <a:rPr lang="en-US" sz="1600" b="1" dirty="0">
                <a:latin typeface="+mj-lt"/>
                <a:sym typeface="Arial"/>
              </a:rPr>
              <a:t>Chapter II: Data Shift</a:t>
            </a:r>
          </a:p>
          <a:p>
            <a:pPr lvl="1">
              <a:buSzPct val="120000"/>
            </a:pPr>
            <a:r>
              <a:rPr lang="en-US" sz="1600" dirty="0">
                <a:latin typeface="+mj-lt"/>
                <a:sym typeface="Arial"/>
              </a:rPr>
              <a:t>Data Shift Types and Patterns</a:t>
            </a:r>
          </a:p>
          <a:p>
            <a:pPr lvl="1">
              <a:buSzPct val="120000"/>
            </a:pPr>
            <a:r>
              <a:rPr lang="en-US" sz="1600" dirty="0">
                <a:latin typeface="+mj-lt"/>
                <a:sym typeface="Arial"/>
              </a:rPr>
              <a:t>Data Shift Detection &amp; Correction</a:t>
            </a:r>
          </a:p>
          <a:p>
            <a:pPr lvl="1">
              <a:buSzPct val="120000"/>
            </a:pPr>
            <a:r>
              <a:rPr lang="en-US" sz="1600" dirty="0">
                <a:latin typeface="+mj-lt"/>
                <a:sym typeface="Arial"/>
              </a:rPr>
              <a:t>Transfer and Active Learning</a:t>
            </a:r>
          </a:p>
          <a:p>
            <a:pPr lvl="1">
              <a:buSzPct val="120000"/>
            </a:pPr>
            <a:r>
              <a:rPr lang="en-US" sz="1600" dirty="0">
                <a:latin typeface="+mj-lt"/>
                <a:sym typeface="Arial"/>
              </a:rPr>
              <a:t>Evaluation and Discussion</a:t>
            </a:r>
          </a:p>
          <a:p>
            <a:pPr lvl="1">
              <a:buSzPct val="120000"/>
            </a:pPr>
            <a:r>
              <a:rPr lang="en-US" sz="1600" dirty="0">
                <a:latin typeface="+mj-lt"/>
                <a:sym typeface="Arial"/>
              </a:rPr>
              <a:t>Packages</a:t>
            </a:r>
          </a:p>
          <a:p>
            <a:pPr lvl="0">
              <a:buSzPct val="120000"/>
            </a:pPr>
            <a:r>
              <a:rPr lang="en-US" sz="1600" b="1" dirty="0">
                <a:latin typeface="+mj-lt"/>
                <a:sym typeface="Arial"/>
              </a:rPr>
              <a:t>Chapter III: Discussion and Q&amp;A</a:t>
            </a:r>
          </a:p>
        </p:txBody>
      </p:sp>
      <p:sp>
        <p:nvSpPr>
          <p:cNvPr id="105" name="Google Shape;105;p2"/>
          <p:cNvSpPr txBox="1">
            <a:spLocks noGrp="1"/>
          </p:cNvSpPr>
          <p:nvPr>
            <p:ph type="sldNum" idx="12"/>
          </p:nvPr>
        </p:nvSpPr>
        <p:spPr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fld id="{00000000-1234-1234-1234-123412341234}" type="slidenum">
              <a:rPr lang="en-US">
                <a:sym typeface="Arial"/>
              </a:rPr>
              <a:pPr lvl="0"/>
              <a:t>2</a:t>
            </a:fld>
            <a:endParaRPr lang="en-US"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c73c537dac_2_6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3200" dirty="0">
                <a:latin typeface="+mj-lt"/>
                <a:ea typeface="Arial"/>
                <a:cs typeface="Arial"/>
                <a:sym typeface="Arial"/>
              </a:rPr>
              <a:t>Label Shift</a:t>
            </a:r>
            <a:br>
              <a:rPr lang="en-US" sz="3600" dirty="0">
                <a:latin typeface="+mj-lt"/>
                <a:ea typeface="Arial"/>
                <a:cs typeface="Arial"/>
                <a:sym typeface="Arial"/>
              </a:rPr>
            </a:br>
            <a:r>
              <a:rPr lang="en-US" sz="3600" dirty="0">
                <a:latin typeface="+mj-lt"/>
                <a:ea typeface="Arial"/>
                <a:cs typeface="Arial"/>
                <a:sym typeface="Arial"/>
              </a:rPr>
              <a:t>Black Box Shift Detection</a:t>
            </a:r>
            <a:endParaRPr sz="3600" dirty="0">
              <a:latin typeface="+mj-lt"/>
            </a:endParaRPr>
          </a:p>
        </p:txBody>
      </p:sp>
      <p:sp>
        <p:nvSpPr>
          <p:cNvPr id="303" name="Google Shape;303;gc73c537dac_2_6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04" name="Google Shape;304;gc73c537dac_2_6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57EEA9-E99C-46CB-BE01-88835AB862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2232" y="2137944"/>
            <a:ext cx="8687536" cy="2582111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Google Shape;310;gc73c537dac_2_82" descr="A close - up of a fir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 t="2763" b="7235"/>
          <a:stretch/>
        </p:blipFill>
        <p:spPr>
          <a:xfrm>
            <a:off x="-3047" y="10"/>
            <a:ext cx="12192000" cy="6857988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gc73c537dac_2_82"/>
          <p:cNvSpPr/>
          <p:nvPr/>
        </p:nvSpPr>
        <p:spPr>
          <a:xfrm>
            <a:off x="2098662" y="-10"/>
            <a:ext cx="10093200" cy="6858000"/>
          </a:xfrm>
          <a:prstGeom prst="rect">
            <a:avLst/>
          </a:prstGeom>
          <a:solidFill>
            <a:srgbClr val="0C0C0C">
              <a:alpha val="67058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" name="Google Shape;312;gc73c537dac_2_82"/>
          <p:cNvSpPr/>
          <p:nvPr/>
        </p:nvSpPr>
        <p:spPr>
          <a:xfrm>
            <a:off x="-6096" y="0"/>
            <a:ext cx="12192000" cy="6858000"/>
          </a:xfrm>
          <a:prstGeom prst="rect">
            <a:avLst/>
          </a:prstGeom>
          <a:solidFill>
            <a:srgbClr val="0C0C0C">
              <a:alpha val="8823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" name="Google Shape;313;gc73c537dac_2_82"/>
          <p:cNvSpPr txBox="1">
            <a:spLocks noGrp="1"/>
          </p:cNvSpPr>
          <p:nvPr>
            <p:ph type="ctrTitle"/>
          </p:nvPr>
        </p:nvSpPr>
        <p:spPr>
          <a:xfrm>
            <a:off x="3166533" y="1968991"/>
            <a:ext cx="5859000" cy="22920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Arial"/>
              <a:buNone/>
            </a:pPr>
            <a:r>
              <a:rPr lang="en-US" sz="4000" dirty="0">
                <a:solidFill>
                  <a:srgbClr val="FFFFFF"/>
                </a:solidFill>
                <a:latin typeface="Daytona" panose="020B0604030500040204" pitchFamily="34" charset="0"/>
                <a:ea typeface="Arial"/>
                <a:cs typeface="Arial"/>
                <a:sym typeface="Arial"/>
              </a:rPr>
              <a:t>Data shift Correction</a:t>
            </a:r>
            <a:endParaRPr sz="7200" dirty="0">
              <a:latin typeface="Daytona" panose="020B0604030500040204" pitchFamily="34" charset="0"/>
              <a:ea typeface="Arial"/>
              <a:cs typeface="Arial"/>
              <a:sym typeface="Arial"/>
            </a:endParaRPr>
          </a:p>
        </p:txBody>
      </p:sp>
      <p:grpSp>
        <p:nvGrpSpPr>
          <p:cNvPr id="314" name="Google Shape;314;gc73c537dac_2_82"/>
          <p:cNvGrpSpPr/>
          <p:nvPr/>
        </p:nvGrpSpPr>
        <p:grpSpPr>
          <a:xfrm>
            <a:off x="481484" y="5369589"/>
            <a:ext cx="1127378" cy="1144990"/>
            <a:chOff x="307958" y="4212530"/>
            <a:chExt cx="1440002" cy="1462498"/>
          </a:xfrm>
        </p:grpSpPr>
        <p:pic>
          <p:nvPicPr>
            <p:cNvPr id="315" name="Google Shape;315;gc73c537dac_2_82" descr="Graphical user interface&#10;&#10;Description automatically generated with medium confidence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07958" y="4212530"/>
              <a:ext cx="1440002" cy="5942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6" name="Google Shape;316;gc73c537dac_2_82" descr="A picture containing graphical user interface&#10;&#10;Description automatically generated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307958" y="5064468"/>
              <a:ext cx="1440000" cy="61056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c73c537dac_2_12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3600" dirty="0">
                <a:latin typeface="+mj-lt"/>
              </a:rPr>
              <a:t>Sample Re-weighting</a:t>
            </a:r>
            <a:endParaRPr sz="3600" dirty="0">
              <a:latin typeface="+mj-lt"/>
            </a:endParaRPr>
          </a:p>
        </p:txBody>
      </p:sp>
      <p:sp>
        <p:nvSpPr>
          <p:cNvPr id="324" name="Google Shape;324;gc73c537dac_2_12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B086B2-6ABA-41E3-8EEE-A412605C63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8175" y="1483156"/>
            <a:ext cx="8755650" cy="4873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4484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c73c537dac_2_10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3600" dirty="0">
                <a:latin typeface="+mj-lt"/>
              </a:rPr>
              <a:t>Sample Re-weighting Example</a:t>
            </a:r>
            <a:endParaRPr sz="3600" dirty="0">
              <a:latin typeface="+mj-lt"/>
            </a:endParaRPr>
          </a:p>
        </p:txBody>
      </p:sp>
      <p:sp>
        <p:nvSpPr>
          <p:cNvPr id="334" name="Google Shape;334;gc73c537dac_2_10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  <p:pic>
        <p:nvPicPr>
          <p:cNvPr id="335" name="Google Shape;335;gc73c537dac_2_10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10179" y="2479589"/>
            <a:ext cx="3755565" cy="2484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CAE93542-8ADC-458D-B715-8C0215244B1A}"/>
              </a:ext>
            </a:extLst>
          </p:cNvPr>
          <p:cNvGrpSpPr/>
          <p:nvPr/>
        </p:nvGrpSpPr>
        <p:grpSpPr>
          <a:xfrm>
            <a:off x="1560292" y="1483867"/>
            <a:ext cx="3755565" cy="4968000"/>
            <a:chOff x="1038964" y="1483867"/>
            <a:chExt cx="3755565" cy="4968000"/>
          </a:xfrm>
        </p:grpSpPr>
        <p:pic>
          <p:nvPicPr>
            <p:cNvPr id="336" name="Google Shape;336;gc73c537dac_2_104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048488" y="1483867"/>
              <a:ext cx="3724529" cy="248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7" name="Google Shape;337;gc73c537dac_2_104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038964" y="3967867"/>
              <a:ext cx="3755565" cy="2484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8E9DAD7E-5188-4055-851F-B14A7D9DB395}"/>
              </a:ext>
            </a:extLst>
          </p:cNvPr>
          <p:cNvSpPr/>
          <p:nvPr/>
        </p:nvSpPr>
        <p:spPr>
          <a:xfrm>
            <a:off x="5641024" y="3486456"/>
            <a:ext cx="1722475" cy="470267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7030A0"/>
                </a:solidFill>
                <a:latin typeface="+mj-lt"/>
              </a:rPr>
              <a:t>Re-weighting</a:t>
            </a:r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EAA1A9BA-ADF9-4D93-865E-9F4EE19C0606}"/>
              </a:ext>
            </a:extLst>
          </p:cNvPr>
          <p:cNvCxnSpPr>
            <a:endCxn id="17" idx="0"/>
          </p:cNvCxnSpPr>
          <p:nvPr/>
        </p:nvCxnSpPr>
        <p:spPr>
          <a:xfrm>
            <a:off x="5294345" y="2594144"/>
            <a:ext cx="1207917" cy="892312"/>
          </a:xfrm>
          <a:prstGeom prst="bentConnector2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35931579-D5A6-46D4-9707-CD511EFDF58E}"/>
              </a:ext>
            </a:extLst>
          </p:cNvPr>
          <p:cNvCxnSpPr>
            <a:stCxn id="337" idx="3"/>
            <a:endCxn id="17" idx="2"/>
          </p:cNvCxnSpPr>
          <p:nvPr/>
        </p:nvCxnSpPr>
        <p:spPr>
          <a:xfrm flipV="1">
            <a:off x="5315857" y="3956723"/>
            <a:ext cx="1186405" cy="1253144"/>
          </a:xfrm>
          <a:prstGeom prst="bentConnector2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1CF9295-F665-48EF-B6EC-A70AC6D1EE51}"/>
              </a:ext>
            </a:extLst>
          </p:cNvPr>
          <p:cNvCxnSpPr>
            <a:stCxn id="17" idx="3"/>
            <a:endCxn id="335" idx="1"/>
          </p:cNvCxnSpPr>
          <p:nvPr/>
        </p:nvCxnSpPr>
        <p:spPr>
          <a:xfrm flipV="1">
            <a:off x="7363499" y="3721589"/>
            <a:ext cx="346680" cy="1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c73c537dac_2_13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3600" dirty="0">
                <a:latin typeface="+mj-lt"/>
              </a:rPr>
              <a:t>Label Shift Correction</a:t>
            </a:r>
            <a:endParaRPr sz="3600" dirty="0">
              <a:latin typeface="+mj-lt"/>
            </a:endParaRPr>
          </a:p>
        </p:txBody>
      </p:sp>
      <p:sp>
        <p:nvSpPr>
          <p:cNvPr id="348" name="Google Shape;348;gc73c537dac_2_13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D6DA7B4-979D-4AD9-8150-F031669077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5079" y="1690688"/>
            <a:ext cx="8761841" cy="4328288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c8bd8f5979_1_6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Concept Shift Correction</a:t>
            </a:r>
            <a:endParaRPr/>
          </a:p>
        </p:txBody>
      </p:sp>
      <p:sp>
        <p:nvSpPr>
          <p:cNvPr id="358" name="Google Shape;358;gc8bd8f5979_1_6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gc8bd8f5979_1_6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4" name="Google Shape;364;p36" descr="A close - up of a fir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 t="2763" b="7234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p36"/>
          <p:cNvSpPr/>
          <p:nvPr/>
        </p:nvSpPr>
        <p:spPr>
          <a:xfrm>
            <a:off x="2098662" y="-10"/>
            <a:ext cx="10093339" cy="6858000"/>
          </a:xfrm>
          <a:prstGeom prst="rect">
            <a:avLst/>
          </a:prstGeom>
          <a:solidFill>
            <a:srgbClr val="0C0C0C">
              <a:alpha val="67058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" name="Google Shape;366;p36"/>
          <p:cNvSpPr/>
          <p:nvPr/>
        </p:nvSpPr>
        <p:spPr>
          <a:xfrm>
            <a:off x="-6096" y="0"/>
            <a:ext cx="12191999" cy="6858000"/>
          </a:xfrm>
          <a:prstGeom prst="rect">
            <a:avLst/>
          </a:prstGeom>
          <a:solidFill>
            <a:srgbClr val="0C0C0C">
              <a:alpha val="8784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" name="Google Shape;367;p36"/>
          <p:cNvSpPr txBox="1">
            <a:spLocks noGrp="1"/>
          </p:cNvSpPr>
          <p:nvPr>
            <p:ph type="ctrTitle"/>
          </p:nvPr>
        </p:nvSpPr>
        <p:spPr>
          <a:xfrm>
            <a:off x="3166533" y="1968991"/>
            <a:ext cx="5858934" cy="2292069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Arial"/>
              <a:buNone/>
            </a:pPr>
            <a:r>
              <a:rPr lang="en-US" sz="3200" dirty="0">
                <a:solidFill>
                  <a:srgbClr val="FFFFFF"/>
                </a:solidFill>
                <a:latin typeface="Daytona" panose="020B0604030500040204" pitchFamily="34" charset="0"/>
                <a:ea typeface="Arial"/>
                <a:cs typeface="Arial"/>
                <a:sym typeface="Arial"/>
              </a:rPr>
              <a:t>Advanced</a:t>
            </a:r>
            <a:br>
              <a:rPr lang="en-US" sz="3200" dirty="0">
                <a:solidFill>
                  <a:srgbClr val="FFFFFF"/>
                </a:solidFill>
                <a:latin typeface="Daytona" panose="020B0604030500040204" pitchFamily="34" charset="0"/>
                <a:ea typeface="Arial"/>
                <a:cs typeface="Arial"/>
                <a:sym typeface="Arial"/>
              </a:rPr>
            </a:br>
            <a:br>
              <a:rPr lang="en-US" sz="5200" dirty="0">
                <a:solidFill>
                  <a:srgbClr val="FFFFFF"/>
                </a:solidFill>
                <a:latin typeface="Daytona" panose="020B0604030500040204" pitchFamily="34" charset="0"/>
                <a:ea typeface="Arial"/>
                <a:cs typeface="Arial"/>
                <a:sym typeface="Arial"/>
              </a:rPr>
            </a:br>
            <a:r>
              <a:rPr lang="en-US" sz="4400" dirty="0">
                <a:solidFill>
                  <a:srgbClr val="FFFFFF"/>
                </a:solidFill>
                <a:latin typeface="Daytona" panose="020B0604030500040204" pitchFamily="34" charset="0"/>
                <a:ea typeface="Arial"/>
                <a:cs typeface="Arial"/>
                <a:sym typeface="Arial"/>
              </a:rPr>
              <a:t>Transfer Learning &amp;</a:t>
            </a:r>
            <a:endParaRPr sz="4400" dirty="0">
              <a:solidFill>
                <a:srgbClr val="FFFFFF"/>
              </a:solidFill>
              <a:latin typeface="Daytona" panose="020B0604030500040204" pitchFamily="34" charset="0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Arial"/>
              <a:buNone/>
            </a:pPr>
            <a:r>
              <a:rPr lang="en-US" sz="4400" dirty="0">
                <a:solidFill>
                  <a:srgbClr val="FFFFFF"/>
                </a:solidFill>
                <a:latin typeface="Daytona" panose="020B0604030500040204" pitchFamily="34" charset="0"/>
                <a:ea typeface="Arial"/>
                <a:cs typeface="Arial"/>
                <a:sym typeface="Arial"/>
              </a:rPr>
              <a:t>Active Learning</a:t>
            </a:r>
            <a:endParaRPr sz="4400" dirty="0">
              <a:solidFill>
                <a:srgbClr val="FFFFFF"/>
              </a:solidFill>
              <a:latin typeface="Daytona" panose="020B0604030500040204" pitchFamily="34" charset="0"/>
              <a:ea typeface="Arial"/>
              <a:cs typeface="Arial"/>
              <a:sym typeface="Arial"/>
            </a:endParaRPr>
          </a:p>
        </p:txBody>
      </p:sp>
      <p:grpSp>
        <p:nvGrpSpPr>
          <p:cNvPr id="368" name="Google Shape;368;p36"/>
          <p:cNvGrpSpPr/>
          <p:nvPr/>
        </p:nvGrpSpPr>
        <p:grpSpPr>
          <a:xfrm>
            <a:off x="481496" y="5369748"/>
            <a:ext cx="1127430" cy="1145045"/>
            <a:chOff x="307958" y="4212530"/>
            <a:chExt cx="1440000" cy="1462498"/>
          </a:xfrm>
        </p:grpSpPr>
        <p:pic>
          <p:nvPicPr>
            <p:cNvPr id="369" name="Google Shape;369;p36" descr="Graphical user interface&#10;&#10;Description automatically generated with medium confidence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07958" y="4212530"/>
              <a:ext cx="1440000" cy="5942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0" name="Google Shape;370;p36" descr="A picture containing graphical user interface&#10;&#10;Description automatically generated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307958" y="5064468"/>
              <a:ext cx="1440000" cy="61056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 dirty="0">
                <a:latin typeface="Daytona" panose="020B0604030500040204" pitchFamily="34" charset="0"/>
                <a:ea typeface="Arial"/>
                <a:cs typeface="Arial"/>
                <a:sym typeface="Arial"/>
              </a:rPr>
              <a:t>What if we could not correct a model?</a:t>
            </a:r>
            <a:endParaRPr sz="3600" dirty="0">
              <a:latin typeface="Daytona" panose="020B0604030500040204" pitchFamily="34" charset="0"/>
              <a:ea typeface="Arial"/>
              <a:cs typeface="Arial"/>
              <a:sym typeface="Arial"/>
            </a:endParaRPr>
          </a:p>
        </p:txBody>
      </p:sp>
      <p:sp>
        <p:nvSpPr>
          <p:cNvPr id="376" name="Google Shape;376;p3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55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 panose="020B0604020202020204" pitchFamily="34" charset="0"/>
              <a:buChar char="•"/>
            </a:pPr>
            <a:r>
              <a:rPr lang="en-US" sz="1700" b="1" dirty="0">
                <a:latin typeface="Daytona" panose="020B0604030500040204" pitchFamily="34" charset="0"/>
                <a:ea typeface="Arial"/>
                <a:cs typeface="Arial"/>
                <a:sym typeface="Arial"/>
              </a:rPr>
              <a:t>Transfer learning - Reusing an existing model</a:t>
            </a:r>
            <a:endParaRPr sz="1700" b="1" dirty="0">
              <a:latin typeface="Daytona" panose="020B0604030500040204" pitchFamily="34" charset="0"/>
              <a:ea typeface="Arial"/>
              <a:cs typeface="Arial"/>
              <a:sym typeface="Arial"/>
            </a:endParaRPr>
          </a:p>
          <a:p>
            <a:pPr marL="914400" lvl="1" indent="-355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 panose="020B0604020202020204" pitchFamily="34" charset="0"/>
              <a:buChar char="•"/>
            </a:pPr>
            <a:r>
              <a:rPr lang="en-US" sz="1700" dirty="0">
                <a:latin typeface="Daytona" panose="020B0604030500040204" pitchFamily="34" charset="0"/>
                <a:ea typeface="Arial"/>
                <a:cs typeface="Arial"/>
                <a:sym typeface="Arial"/>
              </a:rPr>
              <a:t>Same domain, different tasks</a:t>
            </a:r>
            <a:endParaRPr sz="1700" dirty="0">
              <a:latin typeface="Daytona" panose="020B0604030500040204" pitchFamily="34" charset="0"/>
              <a:ea typeface="Arial"/>
              <a:cs typeface="Arial"/>
              <a:sym typeface="Arial"/>
            </a:endParaRPr>
          </a:p>
          <a:p>
            <a:pPr marL="1371600" lvl="2" indent="-3302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 panose="020B0604020202020204" pitchFamily="34" charset="0"/>
              <a:buChar char="•"/>
            </a:pPr>
            <a:r>
              <a:rPr lang="en-US" sz="1700" dirty="0">
                <a:latin typeface="Daytona" panose="020B0604030500040204" pitchFamily="34" charset="0"/>
                <a:ea typeface="Arial"/>
                <a:cs typeface="Arial"/>
                <a:sym typeface="Arial"/>
              </a:rPr>
              <a:t>Target data has more/less classes (CIFAR-10 vs CIFAR-100)</a:t>
            </a:r>
            <a:endParaRPr sz="1700" dirty="0">
              <a:latin typeface="Daytona" panose="020B0604030500040204" pitchFamily="34" charset="0"/>
              <a:ea typeface="Arial"/>
              <a:cs typeface="Arial"/>
              <a:sym typeface="Arial"/>
            </a:endParaRPr>
          </a:p>
          <a:p>
            <a:pPr marL="1371600" lvl="2" indent="-3302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 panose="020B0604020202020204" pitchFamily="34" charset="0"/>
              <a:buChar char="•"/>
            </a:pPr>
            <a:r>
              <a:rPr lang="en-US" sz="1700" dirty="0">
                <a:latin typeface="Daytona" panose="020B0604030500040204" pitchFamily="34" charset="0"/>
                <a:ea typeface="Arial"/>
                <a:cs typeface="Arial"/>
                <a:sym typeface="Arial"/>
              </a:rPr>
              <a:t>Completely different tasks (trained for question-answering, used in sentiment analysis)</a:t>
            </a:r>
            <a:endParaRPr sz="1700" dirty="0">
              <a:latin typeface="Daytona" panose="020B0604030500040204" pitchFamily="34" charset="0"/>
              <a:ea typeface="Arial"/>
              <a:cs typeface="Arial"/>
              <a:sym typeface="Arial"/>
            </a:endParaRPr>
          </a:p>
          <a:p>
            <a:pPr marL="914400" lvl="1" indent="-355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 panose="020B0604020202020204" pitchFamily="34" charset="0"/>
              <a:buChar char="•"/>
            </a:pPr>
            <a:r>
              <a:rPr lang="en-US" sz="1700" dirty="0">
                <a:latin typeface="Daytona" panose="020B0604030500040204" pitchFamily="34" charset="0"/>
                <a:ea typeface="Arial"/>
                <a:cs typeface="Arial"/>
                <a:sym typeface="Arial"/>
              </a:rPr>
              <a:t>Different domains, same task</a:t>
            </a:r>
            <a:endParaRPr sz="1700" dirty="0">
              <a:latin typeface="Daytona" panose="020B0604030500040204" pitchFamily="34" charset="0"/>
              <a:ea typeface="Arial"/>
              <a:cs typeface="Arial"/>
              <a:sym typeface="Arial"/>
            </a:endParaRPr>
          </a:p>
          <a:p>
            <a:pPr marL="1371600" lvl="2" indent="-3302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 panose="020B0604020202020204" pitchFamily="34" charset="0"/>
              <a:buChar char="•"/>
            </a:pPr>
            <a:r>
              <a:rPr lang="en-US" sz="1700" dirty="0">
                <a:latin typeface="Daytona" panose="020B0604030500040204" pitchFamily="34" charset="0"/>
                <a:ea typeface="Arial"/>
                <a:cs typeface="Arial"/>
                <a:sym typeface="Arial"/>
              </a:rPr>
              <a:t>Training on grayscale images and testing on colored images</a:t>
            </a:r>
            <a:endParaRPr sz="1700" dirty="0">
              <a:latin typeface="Daytona" panose="020B0604030500040204" pitchFamily="34" charset="0"/>
              <a:ea typeface="Arial"/>
              <a:cs typeface="Arial"/>
              <a:sym typeface="Arial"/>
            </a:endParaRPr>
          </a:p>
          <a:p>
            <a:pPr marL="285750" lvl="0" indent="-28575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ct val="150000"/>
              <a:buFont typeface="Arial" panose="020B0604020202020204" pitchFamily="34" charset="0"/>
              <a:buChar char="•"/>
            </a:pPr>
            <a:endParaRPr sz="1700" dirty="0">
              <a:latin typeface="Daytona" panose="020B0604030500040204" pitchFamily="34" charset="0"/>
              <a:ea typeface="Arial"/>
              <a:cs typeface="Arial"/>
              <a:sym typeface="Arial"/>
            </a:endParaRPr>
          </a:p>
          <a:p>
            <a:pPr marL="457200" lvl="0" indent="-3556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ct val="150000"/>
              <a:buFont typeface="Arial" panose="020B0604020202020204" pitchFamily="34" charset="0"/>
              <a:buChar char="•"/>
            </a:pPr>
            <a:r>
              <a:rPr lang="en-US" sz="1700" b="1" dirty="0">
                <a:latin typeface="Daytona" panose="020B0604030500040204" pitchFamily="34" charset="0"/>
                <a:ea typeface="Arial"/>
                <a:cs typeface="Arial"/>
                <a:sym typeface="Arial"/>
              </a:rPr>
              <a:t>Active learning - Learning interactively with fewer training labels</a:t>
            </a:r>
            <a:endParaRPr sz="1700" b="1" dirty="0">
              <a:latin typeface="Daytona" panose="020B0604030500040204" pitchFamily="34" charset="0"/>
              <a:ea typeface="Arial"/>
              <a:cs typeface="Arial"/>
              <a:sym typeface="Arial"/>
            </a:endParaRPr>
          </a:p>
          <a:p>
            <a:pPr marL="914400" lvl="1" indent="-355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 panose="020B0604020202020204" pitchFamily="34" charset="0"/>
              <a:buChar char="•"/>
            </a:pPr>
            <a:r>
              <a:rPr lang="en-US" sz="1700" dirty="0">
                <a:latin typeface="Daytona" panose="020B0604030500040204" pitchFamily="34" charset="0"/>
                <a:ea typeface="Arial"/>
                <a:cs typeface="Arial"/>
                <a:sym typeface="Arial"/>
              </a:rPr>
              <a:t>Not enough data from the target domain</a:t>
            </a:r>
            <a:endParaRPr sz="1700" dirty="0">
              <a:latin typeface="Daytona" panose="020B0604030500040204" pitchFamily="34" charset="0"/>
              <a:ea typeface="Arial"/>
              <a:cs typeface="Arial"/>
              <a:sym typeface="Arial"/>
            </a:endParaRPr>
          </a:p>
          <a:p>
            <a:pPr marL="914400" lvl="1" indent="-355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 panose="020B0604020202020204" pitchFamily="34" charset="0"/>
              <a:buChar char="•"/>
            </a:pPr>
            <a:r>
              <a:rPr lang="en-US" sz="1700" dirty="0">
                <a:latin typeface="Daytona" panose="020B0604030500040204" pitchFamily="34" charset="0"/>
                <a:ea typeface="Arial"/>
                <a:cs typeface="Arial"/>
                <a:sym typeface="Arial"/>
              </a:rPr>
              <a:t>Significant difference between the source and target distributions (no overlap)</a:t>
            </a:r>
            <a:endParaRPr sz="1700" dirty="0">
              <a:latin typeface="Daytona" panose="020B0604030500040204" pitchFamily="34" charset="0"/>
              <a:ea typeface="Arial"/>
              <a:cs typeface="Arial"/>
              <a:sym typeface="Arial"/>
            </a:endParaRPr>
          </a:p>
          <a:p>
            <a:pPr marL="914400" lvl="1" indent="-355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 panose="020B0604020202020204" pitchFamily="34" charset="0"/>
              <a:buChar char="•"/>
            </a:pPr>
            <a:r>
              <a:rPr lang="en-US" sz="1700" dirty="0">
                <a:latin typeface="Daytona" panose="020B0604030500040204" pitchFamily="34" charset="0"/>
                <a:ea typeface="Arial"/>
                <a:cs typeface="Arial"/>
                <a:sym typeface="Arial"/>
              </a:rPr>
              <a:t>We have the option to collect new samples: how can we do it more efficiently and effectively?</a:t>
            </a:r>
            <a:endParaRPr sz="1700" dirty="0">
              <a:latin typeface="Daytona" panose="020B0604030500040204" pitchFamily="34" charset="0"/>
              <a:ea typeface="Arial"/>
              <a:cs typeface="Arial"/>
              <a:sym typeface="Arial"/>
            </a:endParaRPr>
          </a:p>
        </p:txBody>
      </p:sp>
      <p:sp>
        <p:nvSpPr>
          <p:cNvPr id="377" name="Google Shape;377;p3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c73c537dac_2_16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3600" dirty="0">
                <a:latin typeface="Daytona" panose="020B0604030500040204" pitchFamily="34" charset="0"/>
              </a:rPr>
              <a:t>Transfer Learning</a:t>
            </a:r>
            <a:endParaRPr sz="3600" dirty="0">
              <a:latin typeface="Daytona" panose="020B0604030500040204" pitchFamily="34" charset="0"/>
            </a:endParaRPr>
          </a:p>
        </p:txBody>
      </p:sp>
      <p:sp>
        <p:nvSpPr>
          <p:cNvPr id="384" name="Google Shape;384;gc73c537dac_2_16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AB1AAD-14F4-4D1C-ABDA-E1FF39148D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8887" y="2209153"/>
            <a:ext cx="8774226" cy="2439693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c8bd8f5979_1_5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3600" dirty="0">
                <a:latin typeface="Daytona" panose="020B0604030500040204" pitchFamily="34" charset="0"/>
              </a:rPr>
              <a:t>Transfer Learning – Cont.</a:t>
            </a:r>
            <a:endParaRPr sz="3600" dirty="0">
              <a:latin typeface="Daytona" panose="020B0604030500040204" pitchFamily="34" charset="0"/>
            </a:endParaRPr>
          </a:p>
        </p:txBody>
      </p:sp>
      <p:sp>
        <p:nvSpPr>
          <p:cNvPr id="393" name="Google Shape;393;gc8bd8f5979_1_5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  <p:pic>
        <p:nvPicPr>
          <p:cNvPr id="394" name="Google Shape;394;gc8bd8f5979_1_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73725" y="2490473"/>
            <a:ext cx="8044550" cy="1877053"/>
          </a:xfrm>
          <a:prstGeom prst="rect">
            <a:avLst/>
          </a:prstGeom>
          <a:noFill/>
          <a:ln>
            <a:noFill/>
          </a:ln>
          <a:effectLst>
            <a:outerShdw blurRad="63500" algn="ctr" rotWithShape="0">
              <a:prstClr val="black">
                <a:alpha val="50000"/>
              </a:prstClr>
            </a:outerShdw>
          </a:effectLst>
        </p:spPr>
      </p:pic>
      <p:sp>
        <p:nvSpPr>
          <p:cNvPr id="395" name="Google Shape;395;gc8bd8f5979_1_52"/>
          <p:cNvSpPr txBox="1"/>
          <p:nvPr/>
        </p:nvSpPr>
        <p:spPr>
          <a:xfrm>
            <a:off x="4534300" y="5167175"/>
            <a:ext cx="3000000" cy="4431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dk1"/>
                </a:solidFill>
                <a:latin typeface="Daytona" panose="020B0604030500040204" pitchFamily="34" charset="0"/>
              </a:rPr>
              <a:t>Different domains, same task</a:t>
            </a:r>
            <a:endParaRPr b="1" dirty="0">
              <a:solidFill>
                <a:schemeClr val="dk1"/>
              </a:solidFill>
              <a:latin typeface="Daytona" panose="020B0604030500040204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3" descr="A close - up of a fir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 t="2763" b="7234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3"/>
          <p:cNvSpPr/>
          <p:nvPr/>
        </p:nvSpPr>
        <p:spPr>
          <a:xfrm>
            <a:off x="2098662" y="-10"/>
            <a:ext cx="10093339" cy="6858000"/>
          </a:xfrm>
          <a:prstGeom prst="rect">
            <a:avLst/>
          </a:prstGeom>
          <a:solidFill>
            <a:srgbClr val="0C0C0C">
              <a:alpha val="67058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3"/>
          <p:cNvSpPr/>
          <p:nvPr/>
        </p:nvSpPr>
        <p:spPr>
          <a:xfrm>
            <a:off x="-6096" y="0"/>
            <a:ext cx="12191999" cy="6858000"/>
          </a:xfrm>
          <a:prstGeom prst="rect">
            <a:avLst/>
          </a:prstGeom>
          <a:solidFill>
            <a:srgbClr val="0C0C0C">
              <a:alpha val="8784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3"/>
          <p:cNvSpPr txBox="1">
            <a:spLocks noGrp="1"/>
          </p:cNvSpPr>
          <p:nvPr>
            <p:ph type="ctrTitle"/>
          </p:nvPr>
        </p:nvSpPr>
        <p:spPr>
          <a:xfrm>
            <a:off x="3166533" y="1968991"/>
            <a:ext cx="5858934" cy="2292069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Arial"/>
              <a:buNone/>
            </a:pPr>
            <a:r>
              <a:rPr lang="en-US" sz="4000" dirty="0">
                <a:solidFill>
                  <a:srgbClr val="FFFFFF"/>
                </a:solidFill>
                <a:latin typeface="+mj-lt"/>
                <a:ea typeface="Arial"/>
                <a:cs typeface="Arial"/>
                <a:sym typeface="Arial"/>
              </a:rPr>
              <a:t>Introduction</a:t>
            </a:r>
            <a:endParaRPr sz="4400" dirty="0">
              <a:latin typeface="+mj-lt"/>
              <a:ea typeface="Arial"/>
              <a:cs typeface="Arial"/>
              <a:sym typeface="Arial"/>
            </a:endParaRPr>
          </a:p>
        </p:txBody>
      </p:sp>
      <p:grpSp>
        <p:nvGrpSpPr>
          <p:cNvPr id="114" name="Google Shape;114;p3"/>
          <p:cNvGrpSpPr/>
          <p:nvPr/>
        </p:nvGrpSpPr>
        <p:grpSpPr>
          <a:xfrm>
            <a:off x="481496" y="5369748"/>
            <a:ext cx="1127430" cy="1145045"/>
            <a:chOff x="307958" y="4212530"/>
            <a:chExt cx="1440000" cy="1462498"/>
          </a:xfrm>
        </p:grpSpPr>
        <p:pic>
          <p:nvPicPr>
            <p:cNvPr id="115" name="Google Shape;115;p3" descr="Graphical user interface&#10;&#10;Description automatically generated with medium confidence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07958" y="4212530"/>
              <a:ext cx="1440000" cy="5942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6" name="Google Shape;116;p3" descr="A picture containing graphical user interface&#10;&#10;Description automatically generated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307958" y="5064468"/>
              <a:ext cx="1440000" cy="61056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c8bd8f5979_1_2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3600" dirty="0">
                <a:latin typeface="Daytona" panose="020B0604030500040204" pitchFamily="34" charset="0"/>
              </a:rPr>
              <a:t>Transfer Learning – Cont.</a:t>
            </a:r>
            <a:endParaRPr sz="3600" dirty="0">
              <a:latin typeface="Daytona" panose="020B0604030500040204" pitchFamily="34" charset="0"/>
            </a:endParaRPr>
          </a:p>
        </p:txBody>
      </p:sp>
      <p:sp>
        <p:nvSpPr>
          <p:cNvPr id="402" name="Google Shape;402;gc8bd8f5979_1_2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  <p:sp>
        <p:nvSpPr>
          <p:cNvPr id="403" name="Google Shape;403;gc8bd8f5979_1_29"/>
          <p:cNvSpPr txBox="1"/>
          <p:nvPr/>
        </p:nvSpPr>
        <p:spPr>
          <a:xfrm>
            <a:off x="3544575" y="5909950"/>
            <a:ext cx="4862100" cy="4431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dk1"/>
                </a:solidFill>
                <a:latin typeface="Daytona" panose="020B0604030500040204" pitchFamily="34" charset="0"/>
              </a:rPr>
              <a:t>Same domain (colored images), different tasks</a:t>
            </a:r>
            <a:endParaRPr sz="1100" b="1" dirty="0">
              <a:latin typeface="Daytona" panose="020B0604030500040204" pitchFamily="34" charset="0"/>
            </a:endParaRPr>
          </a:p>
        </p:txBody>
      </p:sp>
      <p:sp>
        <p:nvSpPr>
          <p:cNvPr id="404" name="Google Shape;404;gc8bd8f5979_1_29"/>
          <p:cNvSpPr txBox="1"/>
          <p:nvPr/>
        </p:nvSpPr>
        <p:spPr>
          <a:xfrm>
            <a:off x="1038525" y="1628800"/>
            <a:ext cx="9874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26" name="Picture 2" descr="Applied Sciences | Free Full-Text | A Novel Method of Hyperspectral Data  Classification Based on Transfer Learning and Deep Belief Network | HTML">
            <a:extLst>
              <a:ext uri="{FF2B5EF4-FFF2-40B4-BE49-F238E27FC236}">
                <a16:creationId xmlns:a16="http://schemas.microsoft.com/office/drawing/2014/main" id="{603C86A9-48EB-420C-A9A9-B988C5E465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525" y="1597004"/>
            <a:ext cx="4794570" cy="3663991"/>
          </a:xfrm>
          <a:prstGeom prst="rect">
            <a:avLst/>
          </a:prstGeom>
          <a:noFill/>
          <a:effectLst>
            <a:outerShdw blurRad="63500" algn="ctr" rotWithShape="0">
              <a:prstClr val="black">
                <a:alpha val="5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A7E60B4-8BC8-4E0B-B2AA-2A1C3557348C}"/>
              </a:ext>
            </a:extLst>
          </p:cNvPr>
          <p:cNvSpPr txBox="1"/>
          <p:nvPr/>
        </p:nvSpPr>
        <p:spPr>
          <a:xfrm>
            <a:off x="1038525" y="5554299"/>
            <a:ext cx="5374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0070C0"/>
                </a:solidFill>
                <a:latin typeface="Daytona" panose="020B0604030500040204" pitchFamily="34" charset="0"/>
              </a:rPr>
              <a:t>https://www.mdpi.com/2076-3417/9/7/1379/htm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9FB53CD-9B66-4D08-B067-51F300BF6E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5788" y="1865092"/>
            <a:ext cx="4794570" cy="3271589"/>
          </a:xfrm>
          <a:prstGeom prst="rect">
            <a:avLst/>
          </a:prstGeom>
          <a:noFill/>
          <a:effectLst>
            <a:outerShdw blurRad="63500" algn="ctr" rotWithShape="0">
              <a:prstClr val="black">
                <a:alpha val="5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6EF4B66-416F-4B15-9C26-B2359927A59D}"/>
              </a:ext>
            </a:extLst>
          </p:cNvPr>
          <p:cNvSpPr txBox="1"/>
          <p:nvPr/>
        </p:nvSpPr>
        <p:spPr>
          <a:xfrm>
            <a:off x="6755788" y="5554298"/>
            <a:ext cx="31337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0070C0"/>
                </a:solidFill>
              </a:rPr>
              <a:t>https://pubmed.ncbi.nlm.nih.gov/30383900/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c73c537dac_2_13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3200" dirty="0">
                <a:latin typeface="Daytona" panose="020B0604030500040204" pitchFamily="34" charset="0"/>
              </a:rPr>
              <a:t>Transfer Learning – Cont.</a:t>
            </a:r>
            <a:br>
              <a:rPr lang="en-US" sz="4000" dirty="0">
                <a:latin typeface="Daytona" panose="020B0604030500040204" pitchFamily="34" charset="0"/>
              </a:rPr>
            </a:br>
            <a:r>
              <a:rPr lang="en-US" sz="3600" dirty="0">
                <a:latin typeface="Daytona" panose="020B0604030500040204" pitchFamily="34" charset="0"/>
              </a:rPr>
              <a:t>Benefits</a:t>
            </a:r>
            <a:endParaRPr sz="4000" dirty="0">
              <a:latin typeface="Daytona" panose="020B0604030500040204" pitchFamily="34" charset="0"/>
            </a:endParaRPr>
          </a:p>
        </p:txBody>
      </p:sp>
      <p:sp>
        <p:nvSpPr>
          <p:cNvPr id="414" name="Google Shape;414;gc73c537dac_2_139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342900" lvl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ct val="150000"/>
              <a:buFont typeface="Arial" panose="020B0604020202020204" pitchFamily="34" charset="0"/>
              <a:buChar char="•"/>
            </a:pPr>
            <a:r>
              <a:rPr lang="en-US" sz="1800" dirty="0">
                <a:latin typeface="Daytona" panose="020B0604030500040204" pitchFamily="34" charset="0"/>
                <a:ea typeface="Arial"/>
                <a:cs typeface="Arial"/>
                <a:sym typeface="Arial"/>
              </a:rPr>
              <a:t>Use the knowledge gained by a machine learning model from one task and apply it to a different task</a:t>
            </a:r>
          </a:p>
          <a:p>
            <a:pPr marL="342900" lvl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ct val="150000"/>
              <a:buFont typeface="Arial" panose="020B0604020202020204" pitchFamily="34" charset="0"/>
              <a:buChar char="•"/>
            </a:pPr>
            <a:r>
              <a:rPr lang="en-US" sz="1800" dirty="0">
                <a:latin typeface="Daytona" panose="020B0604030500040204" pitchFamily="34" charset="0"/>
                <a:ea typeface="Arial"/>
                <a:cs typeface="Arial"/>
                <a:sym typeface="Arial"/>
              </a:rPr>
              <a:t>Possibility of reusing the same model</a:t>
            </a:r>
          </a:p>
          <a:p>
            <a:pPr marL="342900" lvl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ct val="150000"/>
              <a:buFont typeface="Arial" panose="020B0604020202020204" pitchFamily="34" charset="0"/>
              <a:buChar char="•"/>
            </a:pPr>
            <a:r>
              <a:rPr lang="en-US" sz="1800" dirty="0">
                <a:latin typeface="Daytona" panose="020B0604030500040204" pitchFamily="34" charset="0"/>
                <a:ea typeface="Arial"/>
                <a:cs typeface="Arial"/>
                <a:sym typeface="Arial"/>
              </a:rPr>
              <a:t>The model training may have a higher start</a:t>
            </a:r>
          </a:p>
          <a:p>
            <a:pPr marL="342900" lvl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ct val="150000"/>
              <a:buFont typeface="Arial" panose="020B0604020202020204" pitchFamily="34" charset="0"/>
              <a:buChar char="•"/>
            </a:pPr>
            <a:r>
              <a:rPr lang="en-US" sz="1800" dirty="0">
                <a:latin typeface="Daytona" panose="020B0604030500040204" pitchFamily="34" charset="0"/>
                <a:ea typeface="Arial"/>
                <a:cs typeface="Arial"/>
                <a:sym typeface="Arial"/>
              </a:rPr>
              <a:t>The training rate would improve</a:t>
            </a:r>
          </a:p>
          <a:p>
            <a:pPr marL="342900" lvl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ct val="150000"/>
              <a:buFont typeface="Arial" panose="020B0604020202020204" pitchFamily="34" charset="0"/>
              <a:buChar char="•"/>
            </a:pPr>
            <a:r>
              <a:rPr lang="en-US" sz="1800" dirty="0">
                <a:latin typeface="Daytona" panose="020B0604030500040204" pitchFamily="34" charset="0"/>
                <a:ea typeface="Arial"/>
                <a:cs typeface="Arial"/>
                <a:sym typeface="Arial"/>
              </a:rPr>
              <a:t>The overall model performance may increase</a:t>
            </a:r>
            <a:endParaRPr sz="1800" dirty="0">
              <a:latin typeface="Daytona" panose="020B0604030500040204" pitchFamily="34" charset="0"/>
              <a:ea typeface="Arial"/>
              <a:cs typeface="Arial"/>
              <a:sym typeface="Arial"/>
            </a:endParaRPr>
          </a:p>
        </p:txBody>
      </p:sp>
      <p:sp>
        <p:nvSpPr>
          <p:cNvPr id="415" name="Google Shape;415;gc73c537dac_2_13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  <p:pic>
        <p:nvPicPr>
          <p:cNvPr id="416" name="Google Shape;416;gc73c537dac_2_1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45156" y="2932374"/>
            <a:ext cx="4330888" cy="2137840"/>
          </a:xfrm>
          <a:prstGeom prst="rect">
            <a:avLst/>
          </a:prstGeom>
          <a:noFill/>
          <a:ln>
            <a:noFill/>
          </a:ln>
          <a:effectLst>
            <a:outerShdw blurRad="63500" algn="ctr" rotWithShape="0">
              <a:prstClr val="black">
                <a:alpha val="50000"/>
              </a:prstClr>
            </a:outerShdw>
          </a:effectLst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c73c537dac_2_15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3600" dirty="0">
                <a:latin typeface="Daytona" panose="020B0604030500040204" pitchFamily="34" charset="0"/>
              </a:rPr>
              <a:t>Active Learning</a:t>
            </a:r>
            <a:endParaRPr sz="3600" dirty="0">
              <a:latin typeface="Daytona" panose="020B0604030500040204" pitchFamily="34" charset="0"/>
            </a:endParaRPr>
          </a:p>
        </p:txBody>
      </p:sp>
      <p:sp>
        <p:nvSpPr>
          <p:cNvPr id="423" name="Google Shape;423;gc73c537dac_2_15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ct val="150000"/>
              <a:buFont typeface="Arial" panose="020B0604020202020204" pitchFamily="34" charset="0"/>
              <a:buChar char="•"/>
            </a:pPr>
            <a:r>
              <a:rPr lang="en-US" sz="1800" dirty="0">
                <a:latin typeface="Daytona" panose="020B0604030500040204" pitchFamily="34" charset="0"/>
                <a:ea typeface="Arial"/>
                <a:cs typeface="Arial"/>
                <a:sym typeface="Arial"/>
              </a:rPr>
              <a:t>The model prioritize the labeling of new data such that training the model on the new data would have the maximum impact on model performance</a:t>
            </a:r>
          </a:p>
          <a:p>
            <a:pPr marL="457200" lvl="0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ct val="150000"/>
              <a:buFont typeface="Arial" panose="020B0604020202020204" pitchFamily="34" charset="0"/>
              <a:buChar char="•"/>
            </a:pPr>
            <a:r>
              <a:rPr lang="en-US" sz="1800" dirty="0">
                <a:latin typeface="Daytona" panose="020B0604030500040204" pitchFamily="34" charset="0"/>
                <a:ea typeface="Arial"/>
                <a:cs typeface="Arial"/>
                <a:sym typeface="Arial"/>
              </a:rPr>
              <a:t>Interactively query the user to label new data points</a:t>
            </a:r>
          </a:p>
          <a:p>
            <a:pPr marL="457200" lvl="0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ct val="150000"/>
              <a:buFont typeface="Arial" panose="020B0604020202020204" pitchFamily="34" charset="0"/>
              <a:buChar char="•"/>
            </a:pPr>
            <a:r>
              <a:rPr lang="en-US" sz="1800" dirty="0">
                <a:latin typeface="Daytona" panose="020B0604030500040204" pitchFamily="34" charset="0"/>
                <a:ea typeface="Arial"/>
                <a:cs typeface="Arial"/>
                <a:sym typeface="Arial"/>
              </a:rPr>
              <a:t>Can significantly reduce the number of new labeled data points required</a:t>
            </a:r>
            <a:endParaRPr lang="en-US" sz="1800" dirty="0">
              <a:latin typeface="Daytona" panose="020B0604030500040204" pitchFamily="34" charset="0"/>
              <a:ea typeface="Arial"/>
            </a:endParaRPr>
          </a:p>
          <a:p>
            <a:pPr marL="457200" lvl="0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ct val="150000"/>
              <a:buFont typeface="Arial" panose="020B0604020202020204" pitchFamily="34" charset="0"/>
              <a:buChar char="•"/>
            </a:pPr>
            <a:r>
              <a:rPr lang="en-US" sz="1800" dirty="0">
                <a:latin typeface="Daytona" panose="020B0604030500040204" pitchFamily="34" charset="0"/>
                <a:ea typeface="Arial"/>
                <a:cs typeface="Arial"/>
                <a:sym typeface="Arial"/>
              </a:rPr>
              <a:t>Query selection strategies</a:t>
            </a:r>
          </a:p>
          <a:p>
            <a:pPr lvl="1" indent="-355600">
              <a:lnSpc>
                <a:spcPct val="100000"/>
              </a:lnSpc>
              <a:spcBef>
                <a:spcPts val="1000"/>
              </a:spcBef>
              <a:buSzPct val="150000"/>
              <a:buFont typeface="Arial" panose="020B0604020202020204" pitchFamily="34" charset="0"/>
              <a:buChar char="•"/>
            </a:pPr>
            <a:r>
              <a:rPr lang="en-US" sz="1800" b="1" dirty="0">
                <a:latin typeface="Daytona" panose="020B0604030500040204" pitchFamily="34" charset="0"/>
                <a:ea typeface="Arial"/>
                <a:cs typeface="Arial"/>
                <a:sym typeface="Arial"/>
              </a:rPr>
              <a:t>Uncertainty Sampling</a:t>
            </a:r>
          </a:p>
          <a:p>
            <a:pPr lvl="2" indent="-355600">
              <a:lnSpc>
                <a:spcPct val="100000"/>
              </a:lnSpc>
              <a:spcBef>
                <a:spcPts val="1000"/>
              </a:spcBef>
              <a:buSzPct val="150000"/>
              <a:buFont typeface="Arial" panose="020B0604020202020204" pitchFamily="34" charset="0"/>
              <a:buChar char="•"/>
            </a:pPr>
            <a:r>
              <a:rPr lang="en-US" sz="1800" dirty="0">
                <a:latin typeface="Daytona" panose="020B0604030500040204" pitchFamily="34" charset="0"/>
                <a:ea typeface="Arial"/>
                <a:cs typeface="Arial"/>
                <a:sym typeface="Arial"/>
              </a:rPr>
              <a:t>Classification uncertainty: Being less confident about the model predictions - probabilities are not significantly different</a:t>
            </a:r>
          </a:p>
          <a:p>
            <a:pPr lvl="2" indent="-355600">
              <a:lnSpc>
                <a:spcPct val="100000"/>
              </a:lnSpc>
              <a:spcBef>
                <a:spcPts val="1000"/>
              </a:spcBef>
              <a:buSzPct val="150000"/>
              <a:buFont typeface="Arial" panose="020B0604020202020204" pitchFamily="34" charset="0"/>
              <a:buChar char="•"/>
            </a:pPr>
            <a:r>
              <a:rPr lang="en-US" sz="1800" dirty="0">
                <a:latin typeface="Daytona" panose="020B0604030500040204" pitchFamily="34" charset="0"/>
                <a:ea typeface="Arial"/>
                <a:cs typeface="Arial"/>
                <a:sym typeface="Arial"/>
              </a:rPr>
              <a:t>Classification entropy: Uncertainty is proportional to the average number of guesses one must make to find the correct class</a:t>
            </a:r>
            <a:endParaRPr sz="1800" dirty="0">
              <a:latin typeface="Daytona" panose="020B0604030500040204" pitchFamily="34" charset="0"/>
              <a:ea typeface="Arial"/>
              <a:cs typeface="Arial"/>
              <a:sym typeface="Arial"/>
            </a:endParaRPr>
          </a:p>
        </p:txBody>
      </p:sp>
      <p:sp>
        <p:nvSpPr>
          <p:cNvPr id="424" name="Google Shape;424;gc73c537dac_2_15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c73c537dac_2_14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3200" dirty="0">
                <a:latin typeface="Daytona" panose="020B0604030500040204" pitchFamily="34" charset="0"/>
              </a:rPr>
              <a:t>Active Learning – Cont.</a:t>
            </a:r>
            <a:br>
              <a:rPr lang="en-US" sz="3200" dirty="0">
                <a:latin typeface="Daytona" panose="020B0604030500040204" pitchFamily="34" charset="0"/>
              </a:rPr>
            </a:br>
            <a:r>
              <a:rPr lang="en-US" sz="3600" dirty="0">
                <a:latin typeface="Daytona" panose="020B0604030500040204" pitchFamily="34" charset="0"/>
              </a:rPr>
              <a:t>Types</a:t>
            </a:r>
            <a:endParaRPr sz="4000" dirty="0">
              <a:latin typeface="Daytona" panose="020B0604030500040204" pitchFamily="34" charset="0"/>
            </a:endParaRPr>
          </a:p>
        </p:txBody>
      </p:sp>
      <p:sp>
        <p:nvSpPr>
          <p:cNvPr id="431" name="Google Shape;431;gc73c537dac_2_14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50000"/>
              <a:buFont typeface="Arial" panose="020B0604020202020204" pitchFamily="34" charset="0"/>
              <a:buChar char="•"/>
            </a:pPr>
            <a:r>
              <a:rPr lang="en-US" sz="2000" b="1" dirty="0">
                <a:latin typeface="Daytona" panose="020B0604030500040204" pitchFamily="34" charset="0"/>
                <a:ea typeface="Arial"/>
                <a:cs typeface="Arial"/>
                <a:sym typeface="Arial"/>
              </a:rPr>
              <a:t>Pool-based active learning</a:t>
            </a:r>
          </a:p>
          <a:p>
            <a:pPr lvl="1">
              <a:spcBef>
                <a:spcPts val="1000"/>
              </a:spcBef>
              <a:buSzPct val="150000"/>
              <a:buFont typeface="Arial" panose="020B0604020202020204" pitchFamily="34" charset="0"/>
              <a:buChar char="•"/>
            </a:pPr>
            <a:r>
              <a:rPr lang="en-US" sz="2000" dirty="0">
                <a:latin typeface="Daytona" panose="020B0604030500040204" pitchFamily="34" charset="0"/>
                <a:ea typeface="Arial"/>
                <a:cs typeface="Arial"/>
                <a:sym typeface="Arial"/>
              </a:rPr>
              <a:t>The model has access to a large pool of unlabeled data points</a:t>
            </a:r>
          </a:p>
          <a:p>
            <a:pPr lvl="1">
              <a:spcBef>
                <a:spcPts val="1000"/>
              </a:spcBef>
              <a:buSzPct val="150000"/>
              <a:buFont typeface="Arial" panose="020B0604020202020204" pitchFamily="34" charset="0"/>
              <a:buChar char="•"/>
            </a:pPr>
            <a:r>
              <a:rPr lang="en-US" sz="2000" dirty="0">
                <a:latin typeface="Daytona" panose="020B0604030500040204" pitchFamily="34" charset="0"/>
                <a:ea typeface="Arial"/>
                <a:cs typeface="Arial"/>
                <a:sym typeface="Arial"/>
              </a:rPr>
              <a:t>Query or rank the most informative samples</a:t>
            </a:r>
            <a:endParaRPr lang="en-US" sz="2000" dirty="0">
              <a:latin typeface="Daytona" panose="020B0604030500040204" pitchFamily="34" charset="0"/>
              <a:ea typeface="Arial"/>
            </a:endParaRPr>
          </a:p>
          <a:p>
            <a:pPr>
              <a:buSzPct val="150000"/>
              <a:buFont typeface="Arial" panose="020B0604020202020204" pitchFamily="34" charset="0"/>
              <a:buChar char="•"/>
            </a:pPr>
            <a:r>
              <a:rPr lang="en-US" sz="2000" b="1" dirty="0">
                <a:latin typeface="Daytona" panose="020B0604030500040204" pitchFamily="34" charset="0"/>
                <a:ea typeface="Arial"/>
                <a:cs typeface="Arial"/>
                <a:sym typeface="Arial"/>
              </a:rPr>
              <a:t>Stream-based active learning</a:t>
            </a:r>
          </a:p>
          <a:p>
            <a:pPr lvl="1">
              <a:buSzPct val="150000"/>
              <a:buFont typeface="Arial" panose="020B0604020202020204" pitchFamily="34" charset="0"/>
              <a:buChar char="•"/>
            </a:pPr>
            <a:r>
              <a:rPr lang="en-US" sz="2000" dirty="0">
                <a:latin typeface="Daytona" panose="020B0604030500040204" pitchFamily="34" charset="0"/>
                <a:ea typeface="Arial"/>
                <a:cs typeface="Arial"/>
                <a:sym typeface="Arial"/>
              </a:rPr>
              <a:t>Stream of unlabeled samples</a:t>
            </a:r>
          </a:p>
          <a:p>
            <a:pPr lvl="1">
              <a:buSzPct val="150000"/>
              <a:buFont typeface="Arial" panose="020B0604020202020204" pitchFamily="34" charset="0"/>
              <a:buChar char="•"/>
            </a:pPr>
            <a:r>
              <a:rPr lang="en-US" sz="2000" dirty="0">
                <a:latin typeface="Daytona" panose="020B0604030500040204" pitchFamily="34" charset="0"/>
                <a:ea typeface="Arial"/>
                <a:cs typeface="Arial"/>
                <a:sym typeface="Arial"/>
              </a:rPr>
              <a:t>Decide to query the user for labeling of the streamed sample or not</a:t>
            </a:r>
            <a:endParaRPr sz="2000" dirty="0">
              <a:latin typeface="Daytona" panose="020B0604030500040204" pitchFamily="34" charset="0"/>
              <a:ea typeface="Arial"/>
              <a:cs typeface="Arial"/>
              <a:sym typeface="Arial"/>
            </a:endParaRPr>
          </a:p>
        </p:txBody>
      </p:sp>
      <p:sp>
        <p:nvSpPr>
          <p:cNvPr id="432" name="Google Shape;432;gc73c537dac_2_14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7" name="Google Shape;437;p14" descr="A close - up of a fir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 t="2763" b="7234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438" name="Google Shape;438;p14"/>
          <p:cNvSpPr/>
          <p:nvPr/>
        </p:nvSpPr>
        <p:spPr>
          <a:xfrm>
            <a:off x="2098662" y="-10"/>
            <a:ext cx="10093339" cy="6858000"/>
          </a:xfrm>
          <a:prstGeom prst="rect">
            <a:avLst/>
          </a:prstGeom>
          <a:solidFill>
            <a:srgbClr val="0C0C0C">
              <a:alpha val="67058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9" name="Google Shape;439;p14"/>
          <p:cNvSpPr/>
          <p:nvPr/>
        </p:nvSpPr>
        <p:spPr>
          <a:xfrm>
            <a:off x="-6096" y="0"/>
            <a:ext cx="12191999" cy="6858000"/>
          </a:xfrm>
          <a:prstGeom prst="rect">
            <a:avLst/>
          </a:prstGeom>
          <a:solidFill>
            <a:srgbClr val="0C0C0C">
              <a:alpha val="8784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0" name="Google Shape;440;p14"/>
          <p:cNvSpPr txBox="1">
            <a:spLocks noGrp="1"/>
          </p:cNvSpPr>
          <p:nvPr>
            <p:ph type="ctrTitle"/>
          </p:nvPr>
        </p:nvSpPr>
        <p:spPr>
          <a:xfrm>
            <a:off x="3166533" y="1968991"/>
            <a:ext cx="5858934" cy="2292069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Arial"/>
              <a:buNone/>
            </a:pPr>
            <a:r>
              <a:rPr lang="en-US" sz="4000" dirty="0">
                <a:solidFill>
                  <a:srgbClr val="FFFFFF"/>
                </a:solidFill>
                <a:latin typeface="Daytona" panose="020B0604030500040204" pitchFamily="34" charset="0"/>
                <a:ea typeface="Arial"/>
                <a:cs typeface="Arial"/>
                <a:sym typeface="Arial"/>
              </a:rPr>
              <a:t>Discussion</a:t>
            </a:r>
            <a:endParaRPr sz="4400" dirty="0">
              <a:latin typeface="Daytona" panose="020B0604030500040204" pitchFamily="34" charset="0"/>
              <a:ea typeface="Arial"/>
              <a:cs typeface="Arial"/>
              <a:sym typeface="Arial"/>
            </a:endParaRPr>
          </a:p>
        </p:txBody>
      </p:sp>
      <p:grpSp>
        <p:nvGrpSpPr>
          <p:cNvPr id="441" name="Google Shape;441;p14"/>
          <p:cNvGrpSpPr/>
          <p:nvPr/>
        </p:nvGrpSpPr>
        <p:grpSpPr>
          <a:xfrm>
            <a:off x="481496" y="5369748"/>
            <a:ext cx="1127430" cy="1145045"/>
            <a:chOff x="307958" y="4212530"/>
            <a:chExt cx="1440000" cy="1462498"/>
          </a:xfrm>
        </p:grpSpPr>
        <p:pic>
          <p:nvPicPr>
            <p:cNvPr id="442" name="Google Shape;442;p14" descr="Graphical user interface&#10;&#10;Description automatically generated with medium confidence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07958" y="4212530"/>
              <a:ext cx="1440000" cy="5942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3" name="Google Shape;443;p14" descr="A picture containing graphical user interface&#10;&#10;Description automatically generated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307958" y="5064468"/>
              <a:ext cx="1440000" cy="61056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3600" dirty="0">
                <a:latin typeface="+mj-lt"/>
                <a:ea typeface="Arial"/>
                <a:cs typeface="Arial"/>
                <a:sym typeface="Arial"/>
              </a:rPr>
              <a:t>Evaluation Measures</a:t>
            </a:r>
            <a:endParaRPr sz="3600" dirty="0">
              <a:latin typeface="+mj-lt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1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007278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20000"/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dk1"/>
                </a:solidFill>
                <a:latin typeface="+mj-lt"/>
                <a:ea typeface="Arial"/>
                <a:cs typeface="Arial"/>
                <a:sym typeface="Arial"/>
              </a:rPr>
              <a:t>What shift detector is preferred? </a:t>
            </a:r>
            <a:endParaRPr sz="1800" dirty="0">
              <a:latin typeface="+mj-lt"/>
            </a:endParaRPr>
          </a:p>
          <a:p>
            <a:pPr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20000"/>
              <a:buFont typeface="Arial" panose="020B0604020202020204" pitchFamily="34" charset="0"/>
              <a:buChar char="•"/>
            </a:pPr>
            <a:r>
              <a:rPr lang="en-US" sz="1800" b="1" i="1" dirty="0">
                <a:solidFill>
                  <a:schemeClr val="dk1"/>
                </a:solidFill>
                <a:latin typeface="+mj-lt"/>
                <a:ea typeface="Arial"/>
                <a:cs typeface="Arial"/>
                <a:sym typeface="Arial"/>
              </a:rPr>
              <a:t>Highest true positive</a:t>
            </a:r>
            <a:r>
              <a:rPr lang="en-US" sz="1800" dirty="0">
                <a:solidFill>
                  <a:schemeClr val="dk1"/>
                </a:solidFill>
                <a:latin typeface="+mj-lt"/>
                <a:ea typeface="Arial"/>
                <a:cs typeface="Arial"/>
                <a:sym typeface="Arial"/>
              </a:rPr>
              <a:t>, </a:t>
            </a:r>
            <a:r>
              <a:rPr lang="en-US" sz="1800" b="1" i="1" dirty="0">
                <a:solidFill>
                  <a:schemeClr val="dk1"/>
                </a:solidFill>
                <a:latin typeface="+mj-lt"/>
                <a:ea typeface="Arial"/>
                <a:cs typeface="Arial"/>
                <a:sym typeface="Arial"/>
              </a:rPr>
              <a:t>lowest false positive</a:t>
            </a:r>
            <a:r>
              <a:rPr lang="en-US" sz="1800" dirty="0">
                <a:solidFill>
                  <a:schemeClr val="dk1"/>
                </a:solidFill>
                <a:latin typeface="+mj-lt"/>
                <a:ea typeface="Arial"/>
                <a:cs typeface="Arial"/>
                <a:sym typeface="Arial"/>
              </a:rPr>
              <a:t> and the </a:t>
            </a:r>
            <a:r>
              <a:rPr lang="en-US" sz="1800" b="1" i="1" dirty="0">
                <a:solidFill>
                  <a:schemeClr val="dk1"/>
                </a:solidFill>
                <a:latin typeface="+mj-lt"/>
                <a:ea typeface="Arial"/>
                <a:cs typeface="Arial"/>
                <a:sym typeface="Arial"/>
              </a:rPr>
              <a:t>lowest false negative</a:t>
            </a:r>
            <a:r>
              <a:rPr lang="en-US" sz="1800" i="1" dirty="0">
                <a:solidFill>
                  <a:schemeClr val="dk1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endParaRPr sz="1800" dirty="0">
              <a:latin typeface="+mj-lt"/>
            </a:endParaRPr>
          </a:p>
          <a:p>
            <a:pPr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20000"/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dk1"/>
                </a:solidFill>
                <a:latin typeface="+mj-lt"/>
                <a:ea typeface="Arial"/>
                <a:cs typeface="Arial"/>
                <a:sym typeface="Arial"/>
              </a:rPr>
              <a:t>The resources will be kept busy if the drift detector incorrectly alarms for concept drift repeatedly.</a:t>
            </a:r>
            <a:endParaRPr sz="1800" dirty="0">
              <a:latin typeface="+mj-lt"/>
              <a:ea typeface="Arial"/>
              <a:cs typeface="Arial"/>
              <a:sym typeface="Arial"/>
            </a:endParaRPr>
          </a:p>
          <a:p>
            <a:pPr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20000"/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dk1"/>
                </a:solidFill>
                <a:latin typeface="+mj-lt"/>
                <a:ea typeface="Arial"/>
                <a:cs typeface="Arial"/>
                <a:sym typeface="Arial"/>
              </a:rPr>
              <a:t>The error-rate of classification typically increases as does the false negative number.</a:t>
            </a:r>
            <a:endParaRPr sz="1800" dirty="0">
              <a:latin typeface="+mj-lt"/>
              <a:ea typeface="Arial"/>
              <a:cs typeface="Arial"/>
              <a:sym typeface="Arial"/>
            </a:endParaRPr>
          </a:p>
          <a:p>
            <a:pPr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20000"/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dk1"/>
                </a:solidFill>
                <a:latin typeface="+mj-lt"/>
                <a:ea typeface="Arial"/>
                <a:cs typeface="Arial"/>
                <a:sym typeface="Arial"/>
              </a:rPr>
              <a:t>The delay of detection:</a:t>
            </a:r>
            <a:endParaRPr sz="1800" dirty="0">
              <a:solidFill>
                <a:schemeClr val="dk1"/>
              </a:solidFill>
              <a:latin typeface="+mj-lt"/>
              <a:ea typeface="Arial"/>
              <a:cs typeface="Arial"/>
              <a:sym typeface="Arial"/>
            </a:endParaRPr>
          </a:p>
          <a:p>
            <a:pPr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20000"/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dk1"/>
                </a:solidFill>
                <a:latin typeface="+mj-lt"/>
                <a:ea typeface="Arial"/>
                <a:cs typeface="Arial"/>
                <a:sym typeface="Arial"/>
              </a:rPr>
              <a:t>Shorter detection delay results in losing less data for learning, it means more instances from the new distribution can be used for learning.	</a:t>
            </a:r>
            <a:endParaRPr sz="1800" dirty="0">
              <a:latin typeface="+mj-lt"/>
            </a:endParaRPr>
          </a:p>
          <a:p>
            <a:pPr marL="971550" lvl="1" indent="-2857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20000"/>
              <a:buFont typeface="Arial" panose="020B0604020202020204" pitchFamily="34" charset="0"/>
              <a:buChar char="•"/>
            </a:pPr>
            <a:endParaRPr sz="1800" dirty="0">
              <a:latin typeface="+mj-lt"/>
              <a:ea typeface="Arial"/>
              <a:cs typeface="Arial"/>
              <a:sym typeface="Arial"/>
            </a:endParaRPr>
          </a:p>
          <a:p>
            <a:pPr lvl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20000"/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C00000"/>
                </a:solidFill>
                <a:latin typeface="+mj-lt"/>
                <a:ea typeface="Arial"/>
                <a:cs typeface="Arial"/>
                <a:sym typeface="Arial"/>
              </a:rPr>
              <a:t>How about the model accuracy or loss:</a:t>
            </a:r>
            <a:endParaRPr sz="1800" dirty="0">
              <a:latin typeface="+mj-lt"/>
              <a:ea typeface="Arial"/>
              <a:cs typeface="Arial"/>
              <a:sym typeface="Arial"/>
            </a:endParaRPr>
          </a:p>
          <a:p>
            <a:pPr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20000"/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It confirms whether using drift detection methods are beneficial or not!</a:t>
            </a:r>
            <a:endParaRPr sz="1800" dirty="0">
              <a:latin typeface="+mj-lt"/>
              <a:ea typeface="Arial"/>
              <a:cs typeface="Arial"/>
              <a:sym typeface="Arial"/>
            </a:endParaRPr>
          </a:p>
        </p:txBody>
      </p:sp>
      <p:sp>
        <p:nvSpPr>
          <p:cNvPr id="250" name="Google Shape;25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35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54574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3600" dirty="0">
                <a:latin typeface="+mj-lt"/>
                <a:ea typeface="Arial"/>
                <a:cs typeface="Arial"/>
                <a:sym typeface="Arial"/>
              </a:rPr>
              <a:t>Evaluation Measures</a:t>
            </a:r>
            <a:endParaRPr sz="3600" dirty="0">
              <a:latin typeface="+mj-lt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p3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36</a:t>
            </a:fld>
            <a:endParaRPr/>
          </a:p>
        </p:txBody>
      </p:sp>
      <p:grpSp>
        <p:nvGrpSpPr>
          <p:cNvPr id="256" name="Google Shape;256;p35"/>
          <p:cNvGrpSpPr/>
          <p:nvPr/>
        </p:nvGrpSpPr>
        <p:grpSpPr>
          <a:xfrm>
            <a:off x="1820217" y="1959467"/>
            <a:ext cx="8551549" cy="3204541"/>
            <a:chOff x="2343150" y="2604305"/>
            <a:chExt cx="7886700" cy="2955401"/>
          </a:xfrm>
        </p:grpSpPr>
        <p:pic>
          <p:nvPicPr>
            <p:cNvPr id="257" name="Google Shape;257;p35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343150" y="2604305"/>
              <a:ext cx="7886700" cy="29554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8" name="Google Shape;258;p35"/>
            <p:cNvSpPr/>
            <p:nvPr/>
          </p:nvSpPr>
          <p:spPr>
            <a:xfrm>
              <a:off x="4225689" y="3691022"/>
              <a:ext cx="298849" cy="298849"/>
            </a:xfrm>
            <a:prstGeom prst="lightningBolt">
              <a:avLst/>
            </a:prstGeom>
            <a:gradFill>
              <a:gsLst>
                <a:gs pos="0">
                  <a:srgbClr val="FFD966"/>
                </a:gs>
                <a:gs pos="83000">
                  <a:srgbClr val="C55A11"/>
                </a:gs>
                <a:gs pos="100000">
                  <a:srgbClr val="C55A11"/>
                </a:gs>
              </a:gsLst>
              <a:lin ang="5400000" scaled="0"/>
            </a:gradFill>
            <a:ln w="25400" cap="flat" cmpd="sng">
              <a:solidFill>
                <a:srgbClr val="C55A1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59;p35"/>
            <p:cNvSpPr/>
            <p:nvPr/>
          </p:nvSpPr>
          <p:spPr>
            <a:xfrm>
              <a:off x="5303862" y="3691021"/>
              <a:ext cx="298849" cy="298849"/>
            </a:xfrm>
            <a:prstGeom prst="lightningBolt">
              <a:avLst/>
            </a:prstGeom>
            <a:gradFill>
              <a:gsLst>
                <a:gs pos="0">
                  <a:srgbClr val="FFD966"/>
                </a:gs>
                <a:gs pos="83000">
                  <a:srgbClr val="C55A11"/>
                </a:gs>
                <a:gs pos="100000">
                  <a:srgbClr val="C55A11"/>
                </a:gs>
              </a:gsLst>
              <a:lin ang="5400000" scaled="0"/>
            </a:gradFill>
            <a:ln w="25400" cap="flat" cmpd="sng">
              <a:solidFill>
                <a:srgbClr val="C55A1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260;p35"/>
            <p:cNvSpPr/>
            <p:nvPr/>
          </p:nvSpPr>
          <p:spPr>
            <a:xfrm>
              <a:off x="8569546" y="3691020"/>
              <a:ext cx="298849" cy="298849"/>
            </a:xfrm>
            <a:prstGeom prst="lightningBolt">
              <a:avLst/>
            </a:prstGeom>
            <a:gradFill>
              <a:gsLst>
                <a:gs pos="0">
                  <a:srgbClr val="FFD966"/>
                </a:gs>
                <a:gs pos="83000">
                  <a:srgbClr val="C55A11"/>
                </a:gs>
                <a:gs pos="100000">
                  <a:srgbClr val="C55A11"/>
                </a:gs>
              </a:gsLst>
              <a:lin ang="5400000" scaled="0"/>
            </a:gradFill>
            <a:ln w="25400" cap="flat" cmpd="sng">
              <a:solidFill>
                <a:srgbClr val="C55A1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7429108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3600" dirty="0">
                <a:latin typeface="Daytona" panose="020B0604030500040204" pitchFamily="34" charset="0"/>
                <a:ea typeface="Arial"/>
                <a:cs typeface="Arial"/>
                <a:sym typeface="Arial"/>
              </a:rPr>
              <a:t>Discussion</a:t>
            </a:r>
          </a:p>
        </p:txBody>
      </p:sp>
      <p:sp>
        <p:nvSpPr>
          <p:cNvPr id="449" name="Google Shape;449;p1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63550" indent="-285750">
              <a:lnSpc>
                <a:spcPct val="100000"/>
              </a:lnSpc>
              <a:spcBef>
                <a:spcPts val="0"/>
              </a:spcBef>
              <a:buSzPct val="150000"/>
              <a:buFont typeface="Arial" panose="020B0604020202020204" pitchFamily="34" charset="0"/>
              <a:buChar char="•"/>
            </a:pPr>
            <a:r>
              <a:rPr lang="en-US" sz="1600" dirty="0">
                <a:latin typeface="Daytona" panose="020B0604030500040204" pitchFamily="34" charset="0"/>
                <a:ea typeface="Arial"/>
                <a:cs typeface="Arial"/>
                <a:sym typeface="Arial"/>
              </a:rPr>
              <a:t>Always keep track of your data and your model performance</a:t>
            </a:r>
          </a:p>
          <a:p>
            <a:pPr marL="463550" indent="-285750">
              <a:lnSpc>
                <a:spcPct val="100000"/>
              </a:lnSpc>
              <a:spcBef>
                <a:spcPts val="0"/>
              </a:spcBef>
              <a:buSzPct val="150000"/>
              <a:buFont typeface="Arial" panose="020B0604020202020204" pitchFamily="34" charset="0"/>
              <a:buChar char="•"/>
            </a:pPr>
            <a:r>
              <a:rPr lang="en-US" sz="1600" dirty="0">
                <a:latin typeface="Daytona" panose="020B0604030500040204" pitchFamily="34" charset="0"/>
                <a:ea typeface="Arial"/>
                <a:cs typeface="Arial"/>
                <a:sym typeface="Arial"/>
              </a:rPr>
              <a:t>If your model accuracy dropped (significantly), something is off… </a:t>
            </a:r>
            <a:br>
              <a:rPr lang="en-US" sz="1600" dirty="0">
                <a:latin typeface="Daytona" panose="020B0604030500040204" pitchFamily="34" charset="0"/>
                <a:ea typeface="Arial"/>
                <a:cs typeface="Arial"/>
                <a:sym typeface="Arial"/>
              </a:rPr>
            </a:br>
            <a:r>
              <a:rPr lang="en-US" sz="1600" dirty="0">
                <a:latin typeface="Daytona" panose="020B0604030500040204" pitchFamily="34" charset="0"/>
                <a:ea typeface="Arial"/>
                <a:cs typeface="Arial"/>
                <a:sym typeface="Arial"/>
              </a:rPr>
              <a:t>most likely due to some shift in data</a:t>
            </a:r>
          </a:p>
          <a:p>
            <a:pPr marL="463550" indent="-285750">
              <a:lnSpc>
                <a:spcPct val="100000"/>
              </a:lnSpc>
              <a:spcBef>
                <a:spcPts val="0"/>
              </a:spcBef>
              <a:buSzPct val="150000"/>
              <a:buFont typeface="Arial" panose="020B0604020202020204" pitchFamily="34" charset="0"/>
              <a:buChar char="•"/>
            </a:pPr>
            <a:r>
              <a:rPr lang="en-US" sz="1600" dirty="0">
                <a:latin typeface="Daytona" panose="020B0604030500040204" pitchFamily="34" charset="0"/>
                <a:ea typeface="Arial"/>
                <a:cs typeface="Arial"/>
                <a:sym typeface="Arial"/>
              </a:rPr>
              <a:t>The significant level varies from my domain to another</a:t>
            </a:r>
          </a:p>
          <a:p>
            <a:pPr marL="463550" indent="-285750">
              <a:lnSpc>
                <a:spcPct val="100000"/>
              </a:lnSpc>
              <a:spcBef>
                <a:spcPts val="0"/>
              </a:spcBef>
              <a:buSzPct val="150000"/>
              <a:buFont typeface="Arial" panose="020B0604020202020204" pitchFamily="34" charset="0"/>
              <a:buChar char="•"/>
            </a:pPr>
            <a:r>
              <a:rPr lang="en-US" sz="1600" dirty="0">
                <a:latin typeface="Daytona" panose="020B0604030500040204" pitchFamily="34" charset="0"/>
                <a:ea typeface="Arial"/>
                <a:cs typeface="Arial"/>
                <a:sym typeface="Arial"/>
              </a:rPr>
              <a:t>If you are not detecting a shift, there could still be a shift in your data</a:t>
            </a:r>
          </a:p>
          <a:p>
            <a:pPr marL="463550" indent="-285750">
              <a:lnSpc>
                <a:spcPct val="100000"/>
              </a:lnSpc>
              <a:spcBef>
                <a:spcPts val="0"/>
              </a:spcBef>
              <a:buSzPct val="150000"/>
              <a:buFont typeface="Arial" panose="020B0604020202020204" pitchFamily="34" charset="0"/>
              <a:buChar char="•"/>
            </a:pPr>
            <a:r>
              <a:rPr lang="en-US" sz="1600" dirty="0">
                <a:latin typeface="Daytona" panose="020B0604030500040204" pitchFamily="34" charset="0"/>
                <a:ea typeface="Arial"/>
                <a:cs typeface="Arial"/>
                <a:sym typeface="Arial"/>
              </a:rPr>
              <a:t>Domain knowledge helps a lot</a:t>
            </a:r>
          </a:p>
          <a:p>
            <a:pPr marL="463550" indent="-285750">
              <a:lnSpc>
                <a:spcPct val="100000"/>
              </a:lnSpc>
              <a:spcBef>
                <a:spcPts val="0"/>
              </a:spcBef>
              <a:buSzPct val="150000"/>
              <a:buFont typeface="Arial" panose="020B0604020202020204" pitchFamily="34" charset="0"/>
              <a:buChar char="•"/>
            </a:pPr>
            <a:r>
              <a:rPr lang="en-US" sz="1600" dirty="0">
                <a:latin typeface="Daytona" panose="020B0604030500040204" pitchFamily="34" charset="0"/>
                <a:ea typeface="Arial"/>
                <a:cs typeface="Arial"/>
                <a:sym typeface="Arial"/>
              </a:rPr>
              <a:t>Different types of data shift can co-occur</a:t>
            </a:r>
          </a:p>
          <a:p>
            <a:pPr marL="463550" indent="-285750">
              <a:lnSpc>
                <a:spcPct val="100000"/>
              </a:lnSpc>
              <a:spcBef>
                <a:spcPts val="0"/>
              </a:spcBef>
              <a:buSzPct val="150000"/>
              <a:buFont typeface="Arial" panose="020B0604020202020204" pitchFamily="34" charset="0"/>
              <a:buChar char="•"/>
            </a:pPr>
            <a:r>
              <a:rPr lang="en-US" sz="1600" dirty="0">
                <a:latin typeface="Daytona" panose="020B0604030500040204" pitchFamily="34" charset="0"/>
                <a:ea typeface="Arial"/>
                <a:cs typeface="Arial"/>
                <a:sym typeface="Arial"/>
              </a:rPr>
              <a:t>Model repository for recurring concepts – Potentially for transfer learning</a:t>
            </a:r>
          </a:p>
          <a:p>
            <a:pPr marL="920750" lvl="1" indent="-285750">
              <a:lnSpc>
                <a:spcPct val="100000"/>
              </a:lnSpc>
              <a:spcBef>
                <a:spcPts val="600"/>
              </a:spcBef>
              <a:buSzPct val="150000"/>
              <a:buFont typeface="Arial" panose="020B0604020202020204" pitchFamily="34" charset="0"/>
              <a:buChar char="•"/>
            </a:pPr>
            <a:r>
              <a:rPr lang="en-US" sz="1600" dirty="0">
                <a:latin typeface="Daytona" panose="020B0604030500040204" pitchFamily="34" charset="0"/>
                <a:ea typeface="Arial"/>
                <a:cs typeface="Arial"/>
                <a:sym typeface="Arial"/>
              </a:rPr>
              <a:t>Some models trained in 2008 could be </a:t>
            </a:r>
            <a:br>
              <a:rPr lang="en-US" sz="1600" dirty="0">
                <a:latin typeface="Daytona" panose="020B0604030500040204" pitchFamily="34" charset="0"/>
                <a:ea typeface="Arial"/>
                <a:cs typeface="Arial"/>
                <a:sym typeface="Arial"/>
              </a:rPr>
            </a:br>
            <a:r>
              <a:rPr lang="en-US" sz="1600" dirty="0">
                <a:latin typeface="Daytona" panose="020B0604030500040204" pitchFamily="34" charset="0"/>
                <a:ea typeface="Arial"/>
                <a:cs typeface="Arial"/>
                <a:sym typeface="Arial"/>
              </a:rPr>
              <a:t>potentially used in 2020</a:t>
            </a:r>
          </a:p>
          <a:p>
            <a:pPr marL="463550" indent="-285750">
              <a:lnSpc>
                <a:spcPct val="100000"/>
              </a:lnSpc>
              <a:spcBef>
                <a:spcPts val="600"/>
              </a:spcBef>
              <a:buSzPct val="150000"/>
              <a:buFont typeface="Arial" panose="020B0604020202020204" pitchFamily="34" charset="0"/>
              <a:buChar char="•"/>
            </a:pPr>
            <a:r>
              <a:rPr lang="en-US" sz="1600" dirty="0">
                <a:latin typeface="Daytona" panose="020B0604030500040204" pitchFamily="34" charset="0"/>
                <a:ea typeface="Arial"/>
                <a:cs typeface="Arial"/>
                <a:sym typeface="Arial"/>
              </a:rPr>
              <a:t>Track influencers</a:t>
            </a:r>
          </a:p>
        </p:txBody>
      </p:sp>
      <p:sp>
        <p:nvSpPr>
          <p:cNvPr id="450" name="Google Shape;450;p1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mtClean="0"/>
              <a:t>37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39BEA38-95AF-43F5-88B9-3964EECAF9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0853" y="1690688"/>
            <a:ext cx="1879494" cy="2151526"/>
          </a:xfrm>
          <a:prstGeom prst="rect">
            <a:avLst/>
          </a:prstGeom>
          <a:effectLst>
            <a:outerShdw blurRad="63500" algn="ctr" rotWithShape="0">
              <a:prstClr val="black">
                <a:alpha val="80000"/>
              </a:prst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0C7FB4F-FBE1-4B0A-8F35-6534139A939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" r="1313"/>
          <a:stretch/>
        </p:blipFill>
        <p:spPr>
          <a:xfrm>
            <a:off x="6440954" y="4116356"/>
            <a:ext cx="4339291" cy="1965851"/>
          </a:xfrm>
          <a:prstGeom prst="rect">
            <a:avLst/>
          </a:prstGeom>
          <a:effectLst>
            <a:outerShdw blurRad="63500" algn="ctr" rotWithShape="0">
              <a:prstClr val="black">
                <a:alpha val="50000"/>
              </a:prstClr>
            </a:outerShdw>
          </a:effectLst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3600" dirty="0">
                <a:latin typeface="Daytona" panose="020B0604030500040204" pitchFamily="34" charset="0"/>
                <a:ea typeface="Arial"/>
                <a:cs typeface="Arial"/>
                <a:sym typeface="Arial"/>
              </a:rPr>
              <a:t>Packages</a:t>
            </a:r>
          </a:p>
        </p:txBody>
      </p:sp>
      <p:pic>
        <p:nvPicPr>
          <p:cNvPr id="457" name="Google Shape;457;p16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7092100" y="2208105"/>
            <a:ext cx="2906700" cy="387600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p1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mtClean="0"/>
              <a:t>38</a:t>
            </a:fld>
            <a:endParaRPr lang="en-US"/>
          </a:p>
        </p:txBody>
      </p:sp>
      <p:pic>
        <p:nvPicPr>
          <p:cNvPr id="458" name="Google Shape;458;p16" descr="Icon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92493" y="3235229"/>
            <a:ext cx="2207013" cy="387541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" name="Google Shape;459;p16" descr="A picture containing tex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604322" y="2317454"/>
            <a:ext cx="1718257" cy="655312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" name="Google Shape;460;p16" descr="A picture containing logo&#10;&#10;Description automatically generated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777313" y="4293505"/>
            <a:ext cx="1090532" cy="538364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p1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095999" y="4293505"/>
            <a:ext cx="2592401" cy="1440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7" name="Google Shape;467;p17" descr="A close - up of a fir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 t="2763" b="7234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468" name="Google Shape;468;p17"/>
          <p:cNvSpPr/>
          <p:nvPr/>
        </p:nvSpPr>
        <p:spPr>
          <a:xfrm>
            <a:off x="-7874" y="0"/>
            <a:ext cx="12195047" cy="6857990"/>
          </a:xfrm>
          <a:prstGeom prst="rect">
            <a:avLst/>
          </a:prstGeom>
          <a:solidFill>
            <a:srgbClr val="0C0C0C">
              <a:alpha val="80000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9" name="Google Shape;469;p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Arial"/>
              <a:buNone/>
            </a:pPr>
            <a:r>
              <a:rPr lang="en-US" sz="5200" dirty="0">
                <a:solidFill>
                  <a:srgbClr val="FFFFFF"/>
                </a:solidFill>
                <a:latin typeface="Daytona" panose="020B0604030500040204" pitchFamily="34" charset="0"/>
                <a:ea typeface="Arial"/>
                <a:cs typeface="Arial"/>
                <a:sym typeface="Arial"/>
              </a:rPr>
              <a:t>Q&amp;A</a:t>
            </a:r>
            <a:endParaRPr dirty="0">
              <a:latin typeface="Daytona" panose="020B0604030500040204" pitchFamily="34" charset="0"/>
              <a:ea typeface="Arial"/>
              <a:cs typeface="Arial"/>
              <a:sym typeface="Arial"/>
            </a:endParaRPr>
          </a:p>
        </p:txBody>
      </p:sp>
      <p:sp>
        <p:nvSpPr>
          <p:cNvPr id="470" name="Google Shape;470;p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39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3600" dirty="0">
                <a:latin typeface="+mj-lt"/>
                <a:ea typeface="Arial"/>
                <a:cs typeface="Arial"/>
                <a:sym typeface="Arial"/>
              </a:rPr>
              <a:t>Definition</a:t>
            </a:r>
            <a:br>
              <a:rPr lang="en-US" sz="3600" dirty="0">
                <a:latin typeface="+mj-lt"/>
                <a:ea typeface="Arial"/>
                <a:cs typeface="Arial"/>
                <a:sym typeface="Arial"/>
              </a:rPr>
            </a:br>
            <a:r>
              <a:rPr lang="en-US" sz="3600" dirty="0">
                <a:latin typeface="+mj-lt"/>
                <a:ea typeface="Arial"/>
                <a:cs typeface="Arial"/>
                <a:sym typeface="Arial"/>
              </a:rPr>
              <a:t>What is Data Shift?</a:t>
            </a:r>
            <a:endParaRPr sz="3600" dirty="0">
              <a:latin typeface="+mj-lt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4572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000" dirty="0">
                <a:latin typeface="+mj-lt"/>
                <a:ea typeface="Arial"/>
                <a:cs typeface="Arial"/>
                <a:sym typeface="Arial"/>
              </a:rPr>
              <a:t>In classic </a:t>
            </a:r>
            <a:r>
              <a:rPr lang="en-US" sz="2000" dirty="0">
                <a:solidFill>
                  <a:srgbClr val="800080"/>
                </a:solidFill>
                <a:latin typeface="+mj-lt"/>
                <a:ea typeface="Arial"/>
                <a:cs typeface="Arial"/>
                <a:sym typeface="Arial"/>
              </a:rPr>
              <a:t>Machine learning</a:t>
            </a:r>
            <a:r>
              <a:rPr lang="en-US" sz="2000" dirty="0">
                <a:latin typeface="+mj-lt"/>
                <a:ea typeface="Arial"/>
                <a:cs typeface="Arial"/>
                <a:sym typeface="Arial"/>
              </a:rPr>
              <a:t>, models are trained under the premise that the training and the real-world (i.e., both source and target) data are from the same distribution</a:t>
            </a:r>
            <a:endParaRPr dirty="0">
              <a:latin typeface="+mj-lt"/>
              <a:ea typeface="Arial"/>
              <a:cs typeface="Arial"/>
              <a:sym typeface="Arial"/>
            </a:endParaRPr>
          </a:p>
          <a:p>
            <a:pPr marL="457200" lvl="0" indent="-4572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2400"/>
              <a:buChar char="•"/>
            </a:pPr>
            <a:r>
              <a:rPr lang="en-US" sz="2000" dirty="0">
                <a:latin typeface="+mj-lt"/>
                <a:ea typeface="Arial"/>
                <a:cs typeface="Arial"/>
                <a:sym typeface="Arial"/>
              </a:rPr>
              <a:t>Such assumption may potentially result in predictive problems in </a:t>
            </a:r>
            <a:r>
              <a:rPr lang="en-US" sz="2000" dirty="0">
                <a:solidFill>
                  <a:srgbClr val="CC0099"/>
                </a:solidFill>
                <a:latin typeface="+mj-lt"/>
                <a:ea typeface="Arial"/>
                <a:cs typeface="Arial"/>
                <a:sym typeface="Arial"/>
              </a:rPr>
              <a:t>dynamic</a:t>
            </a:r>
            <a:r>
              <a:rPr lang="en-US" sz="2000" dirty="0">
                <a:latin typeface="+mj-lt"/>
                <a:ea typeface="Arial"/>
                <a:cs typeface="Arial"/>
                <a:sym typeface="Arial"/>
              </a:rPr>
              <a:t> industries and environments where the distribution of data changes over time</a:t>
            </a:r>
            <a:endParaRPr dirty="0">
              <a:latin typeface="+mj-lt"/>
              <a:ea typeface="Arial"/>
              <a:cs typeface="Arial"/>
              <a:sym typeface="Arial"/>
            </a:endParaRPr>
          </a:p>
          <a:p>
            <a:pPr marL="457200" lvl="0" indent="-4572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2400"/>
              <a:buChar char="•"/>
            </a:pPr>
            <a:r>
              <a:rPr lang="en-US" sz="2000" dirty="0">
                <a:latin typeface="+mj-lt"/>
                <a:ea typeface="Arial"/>
                <a:cs typeface="Arial"/>
                <a:sym typeface="Arial"/>
              </a:rPr>
              <a:t>The existence of such a difference between the dataset distributions is called as </a:t>
            </a:r>
            <a:r>
              <a:rPr lang="en-US" sz="2000" dirty="0">
                <a:solidFill>
                  <a:srgbClr val="CC0099"/>
                </a:solidFill>
                <a:latin typeface="+mj-lt"/>
                <a:ea typeface="Arial"/>
                <a:cs typeface="Arial"/>
                <a:sym typeface="Arial"/>
              </a:rPr>
              <a:t>dataset shift </a:t>
            </a:r>
            <a:r>
              <a:rPr lang="en-US" sz="2000" dirty="0">
                <a:latin typeface="+mj-lt"/>
                <a:ea typeface="Arial"/>
                <a:cs typeface="Arial"/>
                <a:sym typeface="Arial"/>
              </a:rPr>
              <a:t>in the machine learning community.</a:t>
            </a:r>
            <a:endParaRPr dirty="0">
              <a:latin typeface="+mj-lt"/>
              <a:ea typeface="Arial"/>
              <a:cs typeface="Arial"/>
              <a:sym typeface="Arial"/>
            </a:endParaRPr>
          </a:p>
          <a:p>
            <a:pPr marL="457200" lvl="0" indent="-457200" algn="l" rtl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SzPts val="2400"/>
              <a:buChar char="•"/>
            </a:pPr>
            <a:r>
              <a:rPr lang="en-US" sz="2000" dirty="0">
                <a:latin typeface="+mj-lt"/>
                <a:ea typeface="Arial"/>
                <a:cs typeface="Arial"/>
                <a:sym typeface="Arial"/>
              </a:rPr>
              <a:t>In fact, most real-world applications should cope with some form of shift as the distribution of the data used to train a model differs from the distribution of the data that the model encounters after its </a:t>
            </a:r>
            <a:r>
              <a:rPr lang="en-US" sz="2000" dirty="0">
                <a:solidFill>
                  <a:srgbClr val="CC0099"/>
                </a:solidFill>
                <a:latin typeface="+mj-lt"/>
                <a:ea typeface="Arial"/>
                <a:cs typeface="Arial"/>
                <a:sym typeface="Arial"/>
              </a:rPr>
              <a:t>deployment.</a:t>
            </a:r>
            <a:endParaRPr dirty="0">
              <a:latin typeface="+mj-lt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>
                <a:latin typeface="Arial"/>
                <a:ea typeface="Arial"/>
                <a:cs typeface="Arial"/>
                <a:sym typeface="Arial"/>
              </a:rPr>
              <a:t>4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5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5"/>
          <p:cNvSpPr txBox="1">
            <a:spLocks noGrp="1"/>
          </p:cNvSpPr>
          <p:nvPr>
            <p:ph type="title"/>
          </p:nvPr>
        </p:nvSpPr>
        <p:spPr>
          <a:xfrm>
            <a:off x="838201" y="365125"/>
            <a:ext cx="539336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3600" dirty="0">
                <a:latin typeface="+mj-lt"/>
                <a:ea typeface="Arial"/>
                <a:cs typeface="Arial"/>
                <a:sym typeface="Arial"/>
              </a:rPr>
              <a:t>Why Data Shift </a:t>
            </a:r>
            <a:br>
              <a:rPr lang="en-US" sz="3600" dirty="0">
                <a:latin typeface="+mj-lt"/>
                <a:ea typeface="Arial"/>
                <a:cs typeface="Arial"/>
                <a:sym typeface="Arial"/>
              </a:rPr>
            </a:br>
            <a:r>
              <a:rPr lang="en-US" sz="3600" dirty="0">
                <a:latin typeface="+mj-lt"/>
                <a:ea typeface="Arial"/>
                <a:cs typeface="Arial"/>
                <a:sym typeface="Arial"/>
              </a:rPr>
              <a:t>Happens?</a:t>
            </a:r>
            <a:endParaRPr sz="3600" dirty="0">
              <a:latin typeface="+mj-lt"/>
            </a:endParaRPr>
          </a:p>
        </p:txBody>
      </p:sp>
      <p:sp>
        <p:nvSpPr>
          <p:cNvPr id="131" name="Google Shape;131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393361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20000"/>
              <a:buChar char="•"/>
            </a:pPr>
            <a:r>
              <a:rPr lang="en-US" sz="1400" b="1" dirty="0">
                <a:latin typeface="+mj-lt"/>
                <a:ea typeface="Arial"/>
                <a:cs typeface="Arial"/>
                <a:sym typeface="Arial"/>
              </a:rPr>
              <a:t>Reasons for experiences data shift could be:</a:t>
            </a:r>
            <a:endParaRPr sz="1400" b="1" dirty="0">
              <a:latin typeface="+mj-lt"/>
              <a:ea typeface="Arial"/>
              <a:cs typeface="Arial"/>
              <a:sym typeface="Arial"/>
            </a:endParaRPr>
          </a:p>
          <a:p>
            <a:pPr marL="914400" lvl="3" indent="-457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ct val="120000"/>
              <a:buChar char="•"/>
            </a:pPr>
            <a:r>
              <a:rPr lang="en-US" sz="1400" dirty="0">
                <a:latin typeface="+mj-lt"/>
                <a:ea typeface="Arial"/>
                <a:cs typeface="Arial"/>
                <a:sym typeface="Arial"/>
              </a:rPr>
              <a:t>Political</a:t>
            </a:r>
            <a:endParaRPr sz="1400" dirty="0">
              <a:latin typeface="+mj-lt"/>
              <a:ea typeface="Arial"/>
              <a:cs typeface="Arial"/>
              <a:sym typeface="Arial"/>
            </a:endParaRPr>
          </a:p>
          <a:p>
            <a:pPr marL="914400" lvl="3" indent="-457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ct val="120000"/>
              <a:buChar char="•"/>
            </a:pPr>
            <a:r>
              <a:rPr lang="en-US" sz="1400" dirty="0">
                <a:latin typeface="+mj-lt"/>
                <a:ea typeface="Arial"/>
                <a:cs typeface="Arial"/>
                <a:sym typeface="Arial"/>
              </a:rPr>
              <a:t>Industrial (Solar &amp; Clean Energy)</a:t>
            </a:r>
            <a:endParaRPr sz="1400" dirty="0">
              <a:latin typeface="+mj-lt"/>
              <a:ea typeface="Arial"/>
              <a:cs typeface="Arial"/>
              <a:sym typeface="Arial"/>
            </a:endParaRPr>
          </a:p>
          <a:p>
            <a:pPr marL="914400" lvl="3" indent="-457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ct val="120000"/>
              <a:buChar char="•"/>
            </a:pPr>
            <a:r>
              <a:rPr lang="en-US" sz="1400" dirty="0">
                <a:latin typeface="+mj-lt"/>
                <a:ea typeface="Arial"/>
                <a:cs typeface="Arial"/>
                <a:sym typeface="Arial"/>
              </a:rPr>
              <a:t>Financial (Shift from Fiat to Crypto…!)</a:t>
            </a:r>
            <a:endParaRPr sz="1400" dirty="0">
              <a:latin typeface="+mj-lt"/>
              <a:ea typeface="Arial"/>
              <a:cs typeface="Arial"/>
              <a:sym typeface="Arial"/>
            </a:endParaRPr>
          </a:p>
          <a:p>
            <a:pPr marL="914400" lvl="3" indent="-457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ct val="120000"/>
              <a:buChar char="•"/>
            </a:pPr>
            <a:r>
              <a:rPr lang="en-US" sz="1400" dirty="0">
                <a:latin typeface="+mj-lt"/>
                <a:ea typeface="Arial"/>
                <a:cs typeface="Arial"/>
                <a:sym typeface="Arial"/>
              </a:rPr>
              <a:t>Retail (supply and demand)</a:t>
            </a:r>
            <a:endParaRPr sz="1400" dirty="0">
              <a:latin typeface="+mj-lt"/>
              <a:ea typeface="Arial"/>
              <a:cs typeface="Arial"/>
              <a:sym typeface="Arial"/>
            </a:endParaRPr>
          </a:p>
          <a:p>
            <a:pPr marL="914400" lvl="3" indent="-457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ct val="120000"/>
              <a:buChar char="•"/>
            </a:pPr>
            <a:r>
              <a:rPr lang="en-US" sz="1400" dirty="0">
                <a:latin typeface="+mj-lt"/>
                <a:ea typeface="Arial"/>
                <a:cs typeface="Arial"/>
                <a:sym typeface="Arial"/>
              </a:rPr>
              <a:t>Pandemic, e.g., COVID 19 and SARS</a:t>
            </a:r>
            <a:endParaRPr sz="1400" dirty="0">
              <a:latin typeface="+mj-lt"/>
              <a:ea typeface="Arial"/>
              <a:cs typeface="Arial"/>
              <a:sym typeface="Arial"/>
            </a:endParaRPr>
          </a:p>
          <a:p>
            <a:pPr marL="914400" lvl="3" indent="-457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ct val="120000"/>
              <a:buChar char="•"/>
            </a:pPr>
            <a:r>
              <a:rPr lang="en-US" sz="1400" dirty="0">
                <a:latin typeface="+mj-lt"/>
                <a:ea typeface="Arial"/>
                <a:cs typeface="Arial"/>
                <a:sym typeface="Arial"/>
              </a:rPr>
              <a:t>War &amp; Immigration</a:t>
            </a:r>
            <a:endParaRPr sz="1400" dirty="0">
              <a:latin typeface="+mj-lt"/>
              <a:ea typeface="Arial"/>
              <a:cs typeface="Arial"/>
              <a:sym typeface="Arial"/>
            </a:endParaRPr>
          </a:p>
          <a:p>
            <a:pPr marL="914400" lvl="3" indent="-457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ct val="120000"/>
              <a:buChar char="•"/>
            </a:pPr>
            <a:r>
              <a:rPr lang="en-US" sz="1400" dirty="0">
                <a:latin typeface="+mj-lt"/>
                <a:ea typeface="Arial"/>
                <a:cs typeface="Arial"/>
                <a:sym typeface="Arial"/>
              </a:rPr>
              <a:t>House Price (2007)</a:t>
            </a:r>
            <a:endParaRPr sz="1400" dirty="0">
              <a:latin typeface="+mj-lt"/>
              <a:ea typeface="Arial"/>
              <a:cs typeface="Arial"/>
              <a:sym typeface="Arial"/>
            </a:endParaRPr>
          </a:p>
          <a:p>
            <a:pPr marL="914400" lvl="3" indent="-457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ct val="120000"/>
              <a:buChar char="•"/>
            </a:pPr>
            <a:r>
              <a:rPr lang="en-US" sz="1400" dirty="0">
                <a:latin typeface="+mj-lt"/>
                <a:ea typeface="Arial"/>
                <a:cs typeface="Arial"/>
                <a:sym typeface="Arial"/>
              </a:rPr>
              <a:t>IT &amp; Internet (e.g., Dot-com)</a:t>
            </a:r>
            <a:endParaRPr sz="1400" dirty="0">
              <a:latin typeface="+mj-lt"/>
              <a:ea typeface="Arial"/>
              <a:cs typeface="Arial"/>
              <a:sym typeface="Arial"/>
            </a:endParaRPr>
          </a:p>
          <a:p>
            <a:pPr marL="914400" lvl="3" indent="-457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ct val="120000"/>
              <a:buChar char="•"/>
            </a:pPr>
            <a:r>
              <a:rPr lang="en-US" sz="1400" dirty="0">
                <a:latin typeface="+mj-lt"/>
                <a:ea typeface="Arial"/>
                <a:cs typeface="Arial"/>
                <a:sym typeface="Arial"/>
              </a:rPr>
              <a:t>Security &amp; Privacy (Cyber attack)</a:t>
            </a:r>
            <a:endParaRPr sz="1400" dirty="0">
              <a:latin typeface="+mj-lt"/>
              <a:ea typeface="Arial"/>
              <a:cs typeface="Arial"/>
              <a:sym typeface="Arial"/>
            </a:endParaRPr>
          </a:p>
          <a:p>
            <a:pPr marL="914400" lvl="3" indent="-457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ct val="120000"/>
              <a:buChar char="•"/>
            </a:pPr>
            <a:r>
              <a:rPr lang="en-US" sz="1400" dirty="0">
                <a:latin typeface="+mj-lt"/>
                <a:ea typeface="Arial"/>
                <a:cs typeface="Arial"/>
                <a:sym typeface="Arial"/>
              </a:rPr>
              <a:t>Environmental (Global warming, weather)</a:t>
            </a:r>
            <a:endParaRPr sz="1400" dirty="0">
              <a:latin typeface="+mj-lt"/>
              <a:ea typeface="Arial"/>
              <a:cs typeface="Arial"/>
              <a:sym typeface="Arial"/>
            </a:endParaRPr>
          </a:p>
          <a:p>
            <a:pPr marL="914400" lvl="3" indent="-457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ct val="120000"/>
              <a:buChar char="•"/>
            </a:pPr>
            <a:r>
              <a:rPr lang="en-US" sz="1400" dirty="0">
                <a:latin typeface="+mj-lt"/>
                <a:ea typeface="Arial"/>
                <a:cs typeface="Arial"/>
                <a:sym typeface="Arial"/>
              </a:rPr>
              <a:t>Natural (Bird Migrations)</a:t>
            </a:r>
            <a:endParaRPr sz="1400" dirty="0">
              <a:latin typeface="+mj-lt"/>
              <a:ea typeface="Arial"/>
              <a:cs typeface="Arial"/>
              <a:sym typeface="Arial"/>
            </a:endParaRPr>
          </a:p>
          <a:p>
            <a:pPr marL="914400" lvl="3" indent="-457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ct val="120000"/>
              <a:buChar char="•"/>
            </a:pPr>
            <a:r>
              <a:rPr lang="en-US" sz="1400" dirty="0">
                <a:latin typeface="+mj-lt"/>
                <a:ea typeface="Arial"/>
                <a:cs typeface="Arial"/>
                <a:sym typeface="Arial"/>
              </a:rPr>
              <a:t>Dynamic nature (Smart Houses)</a:t>
            </a:r>
            <a:endParaRPr sz="1400" dirty="0">
              <a:latin typeface="+mj-lt"/>
              <a:ea typeface="Arial"/>
              <a:cs typeface="Arial"/>
              <a:sym typeface="Arial"/>
            </a:endParaRPr>
          </a:p>
          <a:p>
            <a:pPr marL="914400" lvl="3" indent="-45720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ct val="120000"/>
              <a:buChar char="•"/>
            </a:pPr>
            <a:r>
              <a:rPr lang="en-US" sz="1400" dirty="0">
                <a:latin typeface="+mj-lt"/>
                <a:ea typeface="Arial"/>
                <a:cs typeface="Arial"/>
                <a:sym typeface="Arial"/>
              </a:rPr>
              <a:t>Unexpected</a:t>
            </a:r>
            <a:endParaRPr sz="1400" dirty="0">
              <a:latin typeface="+mj-lt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>
                <a:latin typeface="Arial"/>
                <a:ea typeface="Arial"/>
                <a:cs typeface="Arial"/>
                <a:sym typeface="Arial"/>
              </a:rPr>
              <a:t>5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5"/>
          <p:cNvSpPr/>
          <p:nvPr/>
        </p:nvSpPr>
        <p:spPr>
          <a:xfrm>
            <a:off x="10319333" y="0"/>
            <a:ext cx="842502" cy="354793"/>
          </a:xfrm>
          <a:custGeom>
            <a:avLst/>
            <a:gdLst/>
            <a:ahLst/>
            <a:cxnLst/>
            <a:rect l="l" t="t" r="r" b="b"/>
            <a:pathLst>
              <a:path w="1135066" h="477997" extrusionOk="0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5"/>
          <p:cNvSpPr/>
          <p:nvPr/>
        </p:nvSpPr>
        <p:spPr>
          <a:xfrm>
            <a:off x="8080791" y="1327365"/>
            <a:ext cx="610857" cy="610857"/>
          </a:xfrm>
          <a:prstGeom prst="ellipse">
            <a:avLst/>
          </a:prstGeom>
          <a:noFill/>
          <a:ln w="1270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5"/>
          <p:cNvSpPr/>
          <p:nvPr/>
        </p:nvSpPr>
        <p:spPr>
          <a:xfrm>
            <a:off x="6619536" y="0"/>
            <a:ext cx="2093996" cy="1402773"/>
          </a:xfrm>
          <a:custGeom>
            <a:avLst/>
            <a:gdLst/>
            <a:ahLst/>
            <a:cxnLst/>
            <a:rect l="l" t="t" r="r" b="b"/>
            <a:pathLst>
              <a:path w="2315251" h="1550992" extrusionOk="0">
                <a:moveTo>
                  <a:pt x="0" y="0"/>
                </a:moveTo>
                <a:lnTo>
                  <a:pt x="138700" y="0"/>
                </a:lnTo>
                <a:lnTo>
                  <a:pt x="138700" y="1361400"/>
                </a:lnTo>
                <a:lnTo>
                  <a:pt x="2107387" y="222673"/>
                </a:lnTo>
                <a:lnTo>
                  <a:pt x="1722420" y="0"/>
                </a:lnTo>
                <a:lnTo>
                  <a:pt x="1999436" y="0"/>
                </a:lnTo>
                <a:lnTo>
                  <a:pt x="2280549" y="162605"/>
                </a:lnTo>
                <a:cubicBezTo>
                  <a:pt x="2313720" y="181745"/>
                  <a:pt x="2325104" y="224155"/>
                  <a:pt x="2305953" y="257336"/>
                </a:cubicBezTo>
                <a:cubicBezTo>
                  <a:pt x="2299872" y="267889"/>
                  <a:pt x="2291101" y="276648"/>
                  <a:pt x="2280549" y="282740"/>
                </a:cubicBezTo>
                <a:lnTo>
                  <a:pt x="104026" y="1541710"/>
                </a:lnTo>
                <a:cubicBezTo>
                  <a:pt x="93484" y="1547802"/>
                  <a:pt x="81523" y="1551003"/>
                  <a:pt x="69351" y="1550992"/>
                </a:cubicBezTo>
                <a:cubicBezTo>
                  <a:pt x="31049" y="1550992"/>
                  <a:pt x="0" y="1519944"/>
                  <a:pt x="0" y="1481643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4" name="Google Shape;134;p5" descr="A picture containing diagram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t="16532" r="1" b="26677"/>
          <a:stretch/>
        </p:blipFill>
        <p:spPr>
          <a:xfrm>
            <a:off x="9342607" y="959080"/>
            <a:ext cx="2533422" cy="2283762"/>
          </a:xfrm>
          <a:custGeom>
            <a:avLst/>
            <a:gdLst/>
            <a:ahLst/>
            <a:cxnLst/>
            <a:rect l="l" t="t" r="r" b="b"/>
            <a:pathLst>
              <a:path w="1999274" h="2247255" extrusionOk="0">
                <a:moveTo>
                  <a:pt x="108501" y="0"/>
                </a:moveTo>
                <a:lnTo>
                  <a:pt x="1890773" y="0"/>
                </a:lnTo>
                <a:cubicBezTo>
                  <a:pt x="1950696" y="0"/>
                  <a:pt x="1999274" y="48578"/>
                  <a:pt x="1999274" y="108501"/>
                </a:cubicBezTo>
                <a:lnTo>
                  <a:pt x="1999274" y="2138754"/>
                </a:lnTo>
                <a:cubicBezTo>
                  <a:pt x="1999274" y="2198677"/>
                  <a:pt x="1950696" y="2247255"/>
                  <a:pt x="1890773" y="2247255"/>
                </a:cubicBezTo>
                <a:lnTo>
                  <a:pt x="108501" y="2247255"/>
                </a:lnTo>
                <a:cubicBezTo>
                  <a:pt x="48578" y="2247255"/>
                  <a:pt x="0" y="2198677"/>
                  <a:pt x="0" y="2138754"/>
                </a:cubicBezTo>
                <a:lnTo>
                  <a:pt x="0" y="108501"/>
                </a:lnTo>
                <a:cubicBezTo>
                  <a:pt x="0" y="48578"/>
                  <a:pt x="48578" y="0"/>
                  <a:pt x="108501" y="0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135" name="Google Shape;135;p5" descr="A picture containing water, sky, outdoor, nature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 t="12413" r="-2" b="-2"/>
          <a:stretch/>
        </p:blipFill>
        <p:spPr>
          <a:xfrm>
            <a:off x="9342607" y="3615159"/>
            <a:ext cx="2533422" cy="2218954"/>
          </a:xfrm>
          <a:custGeom>
            <a:avLst/>
            <a:gdLst/>
            <a:ahLst/>
            <a:cxnLst/>
            <a:rect l="l" t="t" r="r" b="b"/>
            <a:pathLst>
              <a:path w="1999274" h="2247255" extrusionOk="0">
                <a:moveTo>
                  <a:pt x="108501" y="0"/>
                </a:moveTo>
                <a:lnTo>
                  <a:pt x="1890773" y="0"/>
                </a:lnTo>
                <a:cubicBezTo>
                  <a:pt x="1950696" y="0"/>
                  <a:pt x="1999274" y="48578"/>
                  <a:pt x="1999274" y="108501"/>
                </a:cubicBezTo>
                <a:lnTo>
                  <a:pt x="1999274" y="2138754"/>
                </a:lnTo>
                <a:cubicBezTo>
                  <a:pt x="1999274" y="2198677"/>
                  <a:pt x="1950696" y="2247255"/>
                  <a:pt x="1890773" y="2247255"/>
                </a:cubicBezTo>
                <a:lnTo>
                  <a:pt x="108501" y="2247255"/>
                </a:lnTo>
                <a:cubicBezTo>
                  <a:pt x="48578" y="2247255"/>
                  <a:pt x="0" y="2198677"/>
                  <a:pt x="0" y="2138754"/>
                </a:cubicBezTo>
                <a:lnTo>
                  <a:pt x="0" y="108501"/>
                </a:lnTo>
                <a:cubicBezTo>
                  <a:pt x="0" y="48578"/>
                  <a:pt x="48578" y="0"/>
                  <a:pt x="108501" y="0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136" name="Google Shape;136;p5" descr="A picture containing text, night sky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 l="9296" r="24703" b="6"/>
          <a:stretch/>
        </p:blipFill>
        <p:spPr>
          <a:xfrm>
            <a:off x="6496262" y="2287128"/>
            <a:ext cx="2533423" cy="2283743"/>
          </a:xfrm>
          <a:custGeom>
            <a:avLst/>
            <a:gdLst/>
            <a:ahLst/>
            <a:cxnLst/>
            <a:rect l="l" t="t" r="r" b="b"/>
            <a:pathLst>
              <a:path w="3064284" h="3064284" extrusionOk="0">
                <a:moveTo>
                  <a:pt x="166483" y="0"/>
                </a:moveTo>
                <a:lnTo>
                  <a:pt x="2897801" y="0"/>
                </a:lnTo>
                <a:cubicBezTo>
                  <a:pt x="2989747" y="0"/>
                  <a:pt x="3064284" y="74537"/>
                  <a:pt x="3064284" y="166483"/>
                </a:cubicBezTo>
                <a:lnTo>
                  <a:pt x="3064284" y="2897801"/>
                </a:lnTo>
                <a:cubicBezTo>
                  <a:pt x="3064284" y="2989747"/>
                  <a:pt x="2989747" y="3064284"/>
                  <a:pt x="2897801" y="3064284"/>
                </a:cubicBezTo>
                <a:lnTo>
                  <a:pt x="166483" y="3064284"/>
                </a:lnTo>
                <a:cubicBezTo>
                  <a:pt x="74537" y="3064284"/>
                  <a:pt x="0" y="2989747"/>
                  <a:pt x="0" y="2897801"/>
                </a:cubicBezTo>
                <a:lnTo>
                  <a:pt x="0" y="166483"/>
                </a:lnTo>
                <a:cubicBezTo>
                  <a:pt x="0" y="74537"/>
                  <a:pt x="74537" y="0"/>
                  <a:pt x="166483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137" name="Google Shape;137;p5"/>
          <p:cNvSpPr/>
          <p:nvPr/>
        </p:nvSpPr>
        <p:spPr>
          <a:xfrm>
            <a:off x="5476147" y="5530635"/>
            <a:ext cx="3939038" cy="3939038"/>
          </a:xfrm>
          <a:prstGeom prst="arc">
            <a:avLst>
              <a:gd name="adj1" fmla="val 16200000"/>
              <a:gd name="adj2" fmla="val 20354996"/>
            </a:avLst>
          </a:prstGeom>
          <a:noFill/>
          <a:ln w="127000" cap="rnd" cmpd="sng">
            <a:solidFill>
              <a:schemeClr val="accent4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5"/>
          <p:cNvSpPr/>
          <p:nvPr/>
        </p:nvSpPr>
        <p:spPr>
          <a:xfrm>
            <a:off x="6619536" y="6066084"/>
            <a:ext cx="1913062" cy="791916"/>
          </a:xfrm>
          <a:custGeom>
            <a:avLst/>
            <a:gdLst/>
            <a:ahLst/>
            <a:cxnLst/>
            <a:rect l="l" t="t" r="r" b="b"/>
            <a:pathLst>
              <a:path w="1991064" h="824205" extrusionOk="0">
                <a:moveTo>
                  <a:pt x="995532" y="0"/>
                </a:moveTo>
                <a:cubicBezTo>
                  <a:pt x="1483521" y="0"/>
                  <a:pt x="1890663" y="336754"/>
                  <a:pt x="1984823" y="784423"/>
                </a:cubicBezTo>
                <a:lnTo>
                  <a:pt x="1991064" y="824205"/>
                </a:lnTo>
                <a:lnTo>
                  <a:pt x="0" y="824205"/>
                </a:lnTo>
                <a:lnTo>
                  <a:pt x="6241" y="784423"/>
                </a:lnTo>
                <a:cubicBezTo>
                  <a:pt x="100402" y="336754"/>
                  <a:pt x="507544" y="0"/>
                  <a:pt x="99553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3600" dirty="0">
                <a:latin typeface="+mj-lt"/>
                <a:ea typeface="Arial"/>
                <a:cs typeface="Arial"/>
                <a:sym typeface="Arial"/>
              </a:rPr>
              <a:t>Motivation</a:t>
            </a:r>
            <a:br>
              <a:rPr lang="en-US" sz="3600" dirty="0">
                <a:latin typeface="+mj-lt"/>
                <a:ea typeface="Arial"/>
                <a:cs typeface="Arial"/>
                <a:sym typeface="Arial"/>
              </a:rPr>
            </a:br>
            <a:r>
              <a:rPr lang="en-US" sz="3600" dirty="0">
                <a:latin typeface="+mj-lt"/>
                <a:ea typeface="Arial"/>
                <a:cs typeface="Arial"/>
                <a:sym typeface="Arial"/>
              </a:rPr>
              <a:t>Why Handle Data Shift?</a:t>
            </a:r>
            <a:endParaRPr sz="3600" dirty="0">
              <a:latin typeface="+mj-lt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3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6412345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2857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ct val="120000"/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  <a:ea typeface="Arial"/>
                <a:cs typeface="Arial"/>
                <a:sym typeface="Arial"/>
              </a:rPr>
              <a:t>We train a model to predict “Jobless Claims” in the US</a:t>
            </a:r>
            <a:endParaRPr sz="1600" dirty="0">
              <a:latin typeface="+mj-lt"/>
            </a:endParaRPr>
          </a:p>
          <a:p>
            <a:pPr marL="457200" lvl="0" indent="-28575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ct val="120000"/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  <a:ea typeface="Arial"/>
                <a:cs typeface="Arial"/>
                <a:sym typeface="Arial"/>
              </a:rPr>
              <a:t>In practice, the model correctly predicts 200k claims for the fourth week of March 2020</a:t>
            </a:r>
            <a:endParaRPr sz="1600" dirty="0">
              <a:latin typeface="+mj-lt"/>
            </a:endParaRPr>
          </a:p>
          <a:p>
            <a:pPr marL="457200" lvl="0" indent="-28575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ct val="120000"/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  <a:ea typeface="Arial"/>
                <a:cs typeface="Arial"/>
                <a:sym typeface="Arial"/>
              </a:rPr>
              <a:t>COVID 19 hits and unemployment claims skyrocket</a:t>
            </a:r>
            <a:endParaRPr sz="1600" dirty="0">
              <a:latin typeface="+mj-lt"/>
            </a:endParaRPr>
          </a:p>
          <a:p>
            <a:pPr marL="457200" lvl="0" indent="-28575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ct val="120000"/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  <a:ea typeface="Arial"/>
                <a:cs typeface="Arial"/>
                <a:sym typeface="Arial"/>
              </a:rPr>
              <a:t>The model now predicts 800k claims; it’s higher than normal, but is it reliable? (In reality, it is over 6 millions…)</a:t>
            </a:r>
            <a:endParaRPr sz="1600" dirty="0">
              <a:latin typeface="+mj-lt"/>
              <a:ea typeface="Arial"/>
              <a:cs typeface="Arial"/>
              <a:sym typeface="Arial"/>
            </a:endParaRPr>
          </a:p>
          <a:p>
            <a:pPr marL="742950" lvl="0" indent="-28575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ct val="120000"/>
              <a:buFont typeface="Arial" panose="020B0604020202020204" pitchFamily="34" charset="0"/>
              <a:buChar char="•"/>
            </a:pPr>
            <a:endParaRPr sz="1600" dirty="0">
              <a:latin typeface="+mj-lt"/>
              <a:ea typeface="Arial"/>
              <a:cs typeface="Arial"/>
              <a:sym typeface="Arial"/>
            </a:endParaRPr>
          </a:p>
          <a:p>
            <a:pPr marL="457200" lvl="0" indent="-28575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ct val="120000"/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  <a:ea typeface="Arial"/>
                <a:cs typeface="Arial"/>
                <a:sym typeface="Arial"/>
              </a:rPr>
              <a:t>After pandemic, the model parameters (e.g., layoffs, closures, mobility, data, etc.) may have dramatically changed </a:t>
            </a:r>
            <a:endParaRPr sz="1600" dirty="0">
              <a:latin typeface="+mj-lt"/>
            </a:endParaRPr>
          </a:p>
          <a:p>
            <a:pPr marL="457200" lvl="0" indent="-285750" algn="l" rtl="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SzPct val="120000"/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  <a:ea typeface="Arial"/>
                <a:cs typeface="Arial"/>
                <a:sym typeface="Arial"/>
              </a:rPr>
              <a:t>The model trained on historical jobless claims data may underestimate the effect of the pandemic</a:t>
            </a:r>
            <a:endParaRPr sz="1600" dirty="0">
              <a:latin typeface="+mj-lt"/>
            </a:endParaRPr>
          </a:p>
        </p:txBody>
      </p:sp>
      <p:sp>
        <p:nvSpPr>
          <p:cNvPr id="148" name="Google Shape;148;p3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>
                <a:latin typeface="Arial"/>
                <a:ea typeface="Arial"/>
                <a:cs typeface="Arial"/>
                <a:sym typeface="Arial"/>
              </a:rPr>
              <a:t>6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6" name="Google Shape;146;p30"/>
          <p:cNvPicPr preferRelativeResize="0"/>
          <p:nvPr/>
        </p:nvPicPr>
        <p:blipFill rotWithShape="1">
          <a:blip r:embed="rId3">
            <a:alphaModFix/>
          </a:blip>
          <a:srcRect t="17142" r="26922"/>
          <a:stretch/>
        </p:blipFill>
        <p:spPr>
          <a:xfrm>
            <a:off x="8583851" y="0"/>
            <a:ext cx="3608149" cy="3181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30" descr="Chart, bar chart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20084" y="3676651"/>
            <a:ext cx="3870462" cy="21756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1"/>
          <p:cNvSpPr/>
          <p:nvPr/>
        </p:nvSpPr>
        <p:spPr>
          <a:xfrm>
            <a:off x="-1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3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3600">
                <a:latin typeface="+mj-lt"/>
                <a:ea typeface="Arial"/>
                <a:cs typeface="Arial"/>
                <a:sym typeface="Arial"/>
              </a:rPr>
              <a:t>Motivation</a:t>
            </a:r>
            <a:br>
              <a:rPr lang="en-US" sz="3600">
                <a:latin typeface="+mj-lt"/>
                <a:ea typeface="Arial"/>
                <a:cs typeface="Arial"/>
                <a:sym typeface="Arial"/>
              </a:rPr>
            </a:br>
            <a:r>
              <a:rPr lang="en-US" sz="3600">
                <a:latin typeface="+mj-lt"/>
                <a:ea typeface="Arial"/>
                <a:cs typeface="Arial"/>
                <a:sym typeface="Arial"/>
              </a:rPr>
              <a:t>Why Handle Data Shift?</a:t>
            </a:r>
            <a:endParaRPr lang="en-US" sz="4000" dirty="0">
              <a:latin typeface="+mj-lt"/>
            </a:endParaRPr>
          </a:p>
        </p:txBody>
      </p:sp>
      <p:sp>
        <p:nvSpPr>
          <p:cNvPr id="157" name="Google Shape;157;p31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2258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-US" sz="1600" b="1" dirty="0">
                <a:latin typeface="+mj-lt"/>
                <a:ea typeface="Arial"/>
                <a:cs typeface="Arial"/>
                <a:sym typeface="Arial"/>
              </a:rPr>
              <a:t>Pre-COVID:</a:t>
            </a:r>
            <a:endParaRPr lang="en-US" sz="1600" dirty="0">
              <a:latin typeface="+mj-lt"/>
            </a:endParaRPr>
          </a:p>
          <a:p>
            <a:pPr marL="914400" lvl="1" indent="-32258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•"/>
            </a:pPr>
            <a:r>
              <a:rPr lang="en-US" sz="1600" dirty="0">
                <a:latin typeface="+mj-lt"/>
                <a:ea typeface="Arial"/>
                <a:cs typeface="Arial"/>
                <a:sym typeface="Arial"/>
              </a:rPr>
              <a:t>Trained a model to predict bankruptcy of an entity</a:t>
            </a:r>
            <a:endParaRPr lang="en-US" sz="1600" dirty="0">
              <a:latin typeface="+mj-lt"/>
            </a:endParaRPr>
          </a:p>
          <a:p>
            <a:pPr marL="914400" lvl="1" indent="-32258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•"/>
            </a:pPr>
            <a:r>
              <a:rPr lang="en-US" sz="1600" dirty="0">
                <a:latin typeface="+mj-lt"/>
                <a:ea typeface="Arial"/>
                <a:cs typeface="Arial"/>
                <a:sym typeface="Arial"/>
              </a:rPr>
              <a:t>Data:</a:t>
            </a:r>
            <a:endParaRPr lang="en-US" sz="1600" dirty="0">
              <a:latin typeface="+mj-lt"/>
            </a:endParaRPr>
          </a:p>
          <a:p>
            <a:pPr marL="1371600" lvl="2" indent="-32258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•"/>
            </a:pPr>
            <a:r>
              <a:rPr lang="en-US" sz="1600" dirty="0">
                <a:latin typeface="+mj-lt"/>
                <a:ea typeface="Arial"/>
                <a:cs typeface="Arial"/>
                <a:sym typeface="Arial"/>
              </a:rPr>
              <a:t>70% Non-bankrupted, </a:t>
            </a:r>
            <a:endParaRPr lang="en-US" sz="1600" dirty="0">
              <a:latin typeface="+mj-lt"/>
            </a:endParaRPr>
          </a:p>
          <a:p>
            <a:pPr marL="1371600" lvl="2" indent="-32258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•"/>
            </a:pPr>
            <a:r>
              <a:rPr lang="en-US" sz="1600" dirty="0">
                <a:latin typeface="+mj-lt"/>
                <a:ea typeface="Arial"/>
                <a:cs typeface="Arial"/>
                <a:sym typeface="Arial"/>
              </a:rPr>
              <a:t>20% Likely to Bankrupt, </a:t>
            </a:r>
            <a:endParaRPr lang="en-US" sz="1600" dirty="0">
              <a:latin typeface="+mj-lt"/>
            </a:endParaRPr>
          </a:p>
          <a:p>
            <a:pPr marL="1371600" lvl="2" indent="-32258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•"/>
            </a:pPr>
            <a:r>
              <a:rPr lang="en-US" sz="1600" dirty="0">
                <a:latin typeface="+mj-lt"/>
                <a:ea typeface="Arial"/>
                <a:cs typeface="Arial"/>
                <a:sym typeface="Arial"/>
              </a:rPr>
              <a:t>10% Will Bankrupt</a:t>
            </a:r>
            <a:endParaRPr lang="en-US" sz="1600" dirty="0">
              <a:latin typeface="+mj-lt"/>
            </a:endParaRPr>
          </a:p>
          <a:p>
            <a:pPr marL="914400" lvl="1" indent="-32258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•"/>
            </a:pPr>
            <a:r>
              <a:rPr lang="en-US" sz="1600" dirty="0">
                <a:latin typeface="+mj-lt"/>
                <a:ea typeface="Arial"/>
                <a:cs typeface="Arial"/>
                <a:sym typeface="Arial"/>
              </a:rPr>
              <a:t>The model had an accuracy of 80% </a:t>
            </a:r>
            <a:br>
              <a:rPr lang="en-US" sz="1600" dirty="0">
                <a:latin typeface="+mj-lt"/>
                <a:ea typeface="Arial"/>
                <a:cs typeface="Arial"/>
                <a:sym typeface="Arial"/>
              </a:rPr>
            </a:br>
            <a:r>
              <a:rPr lang="en-US" sz="1600" dirty="0">
                <a:latin typeface="+mj-lt"/>
                <a:ea typeface="Arial"/>
                <a:cs typeface="Arial"/>
                <a:sym typeface="Arial"/>
              </a:rPr>
              <a:t>(vs. 33% for a random classifier)</a:t>
            </a:r>
            <a:endParaRPr lang="en-US" sz="1600" dirty="0">
              <a:latin typeface="+mj-lt"/>
            </a:endParaRPr>
          </a:p>
          <a:p>
            <a:pPr marL="0" lvl="0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endParaRPr lang="en-US" sz="1600" dirty="0">
              <a:latin typeface="+mj-lt"/>
              <a:ea typeface="Arial"/>
              <a:cs typeface="Arial"/>
              <a:sym typeface="Arial"/>
            </a:endParaRPr>
          </a:p>
          <a:p>
            <a:pPr marL="457200" lvl="0" indent="-32258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</a:pPr>
            <a:r>
              <a:rPr lang="en-US" sz="1600" b="1" dirty="0">
                <a:latin typeface="+mj-lt"/>
                <a:ea typeface="Arial"/>
                <a:cs typeface="Arial"/>
                <a:sym typeface="Arial"/>
              </a:rPr>
              <a:t>Post-COVID:</a:t>
            </a:r>
            <a:endParaRPr lang="en-US" sz="1600" dirty="0">
              <a:latin typeface="+mj-lt"/>
            </a:endParaRPr>
          </a:p>
          <a:p>
            <a:pPr marL="914400" lvl="1" indent="-32258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•"/>
            </a:pPr>
            <a:r>
              <a:rPr lang="en-US" sz="1600" dirty="0">
                <a:latin typeface="+mj-lt"/>
                <a:ea typeface="Arial"/>
                <a:cs typeface="Arial"/>
                <a:sym typeface="Arial"/>
              </a:rPr>
              <a:t>After COVID, we observed:</a:t>
            </a:r>
            <a:endParaRPr lang="en-US" sz="1600" dirty="0">
              <a:latin typeface="+mj-lt"/>
            </a:endParaRPr>
          </a:p>
          <a:p>
            <a:pPr marL="1371600" lvl="2" indent="-32258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•"/>
            </a:pPr>
            <a:r>
              <a:rPr lang="en-US" sz="1600" dirty="0">
                <a:latin typeface="+mj-lt"/>
                <a:ea typeface="Arial"/>
                <a:cs typeface="Arial"/>
                <a:sym typeface="Arial"/>
              </a:rPr>
              <a:t>40% Non-bankrupted, </a:t>
            </a:r>
            <a:endParaRPr lang="en-US" sz="1600" dirty="0">
              <a:latin typeface="+mj-lt"/>
            </a:endParaRPr>
          </a:p>
          <a:p>
            <a:pPr marL="1371600" lvl="2" indent="-32258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•"/>
            </a:pPr>
            <a:r>
              <a:rPr lang="en-US" sz="1600" dirty="0">
                <a:latin typeface="+mj-lt"/>
                <a:ea typeface="Arial"/>
                <a:cs typeface="Arial"/>
                <a:sym typeface="Arial"/>
              </a:rPr>
              <a:t>60% bankrupted</a:t>
            </a:r>
            <a:endParaRPr lang="en-US" sz="1600" dirty="0">
              <a:latin typeface="+mj-lt"/>
            </a:endParaRPr>
          </a:p>
          <a:p>
            <a:pPr marL="1371600" lvl="2" indent="-32258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•"/>
            </a:pPr>
            <a:r>
              <a:rPr lang="en-US" sz="1600" dirty="0">
                <a:latin typeface="+mj-lt"/>
                <a:ea typeface="Arial"/>
                <a:cs typeface="Arial"/>
                <a:sym typeface="Arial"/>
              </a:rPr>
              <a:t>Class distribution changed</a:t>
            </a:r>
            <a:endParaRPr lang="en-US" sz="1600" dirty="0">
              <a:latin typeface="+mj-lt"/>
            </a:endParaRPr>
          </a:p>
          <a:p>
            <a:pPr marL="1371600" lvl="2" indent="-32258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•"/>
            </a:pPr>
            <a:r>
              <a:rPr lang="en-US" sz="1600" dirty="0">
                <a:latin typeface="+mj-lt"/>
                <a:ea typeface="Arial"/>
                <a:cs typeface="Arial"/>
                <a:sym typeface="Arial"/>
              </a:rPr>
              <a:t>The number of classes reduced</a:t>
            </a:r>
            <a:endParaRPr lang="en-US" sz="1600" dirty="0">
              <a:latin typeface="+mj-lt"/>
            </a:endParaRPr>
          </a:p>
          <a:p>
            <a:pPr marL="914400" lvl="1" indent="-32258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•"/>
            </a:pPr>
            <a:r>
              <a:rPr lang="en-US" sz="1600" dirty="0">
                <a:latin typeface="+mj-lt"/>
                <a:ea typeface="Arial"/>
                <a:cs typeface="Arial"/>
                <a:sym typeface="Arial"/>
              </a:rPr>
              <a:t>The model accuracy worsens although the problem is easier </a:t>
            </a:r>
            <a:br>
              <a:rPr lang="en-US" sz="1600" dirty="0">
                <a:latin typeface="+mj-lt"/>
                <a:ea typeface="Arial"/>
                <a:cs typeface="Arial"/>
                <a:sym typeface="Arial"/>
              </a:rPr>
            </a:br>
            <a:r>
              <a:rPr lang="en-US" sz="1600" dirty="0">
                <a:latin typeface="+mj-lt"/>
                <a:ea typeface="Arial"/>
                <a:cs typeface="Arial"/>
                <a:sym typeface="Arial"/>
              </a:rPr>
              <a:t>(a random classifier is now 50% accurate)</a:t>
            </a:r>
            <a:endParaRPr lang="en-US" sz="1600" dirty="0">
              <a:latin typeface="+mj-lt"/>
            </a:endParaRPr>
          </a:p>
        </p:txBody>
      </p:sp>
      <p:sp>
        <p:nvSpPr>
          <p:cNvPr id="158" name="Google Shape;158;p3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ts val="1200"/>
              <a:buNone/>
            </a:pPr>
            <a:fld id="{00000000-1234-1234-1234-123412341234}" type="slidenum">
              <a:rPr lang="en-US" smtClean="0">
                <a:latin typeface="Arial"/>
                <a:ea typeface="Arial"/>
                <a:cs typeface="Arial"/>
                <a:sym typeface="Arial"/>
              </a:rPr>
              <a:t>7</a:t>
            </a:fld>
            <a:endParaRPr lang="en-US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6" name="Google Shape;156;p31"/>
          <p:cNvPicPr preferRelativeResize="0"/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800"/>
                    </a14:imgEffect>
                  </a14:imgLayer>
                </a14:imgProps>
              </a:ext>
            </a:extLst>
          </a:blip>
          <a:srcRect l="7954" r="6332" b="-1"/>
          <a:stretch/>
        </p:blipFill>
        <p:spPr>
          <a:xfrm>
            <a:off x="7729870" y="1027906"/>
            <a:ext cx="3623930" cy="3382387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  <a:softEdge rad="12700"/>
          </a:effectLst>
        </p:spPr>
      </p:pic>
    </p:spTree>
    <p:extLst>
      <p:ext uri="{BB962C8B-B14F-4D97-AF65-F5344CB8AC3E}">
        <p14:creationId xmlns:p14="http://schemas.microsoft.com/office/powerpoint/2010/main" val="13208096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7" name="Rectangle 105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Google Shape;163;p32"/>
          <p:cNvSpPr txBox="1">
            <a:spLocks noGrp="1"/>
          </p:cNvSpPr>
          <p:nvPr>
            <p:ph type="title"/>
          </p:nvPr>
        </p:nvSpPr>
        <p:spPr>
          <a:xfrm>
            <a:off x="838201" y="365125"/>
            <a:ext cx="5251316" cy="1807305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3600" dirty="0">
                <a:latin typeface="+mj-lt"/>
                <a:ea typeface="Arial"/>
                <a:cs typeface="Arial"/>
                <a:sym typeface="Arial"/>
              </a:rPr>
              <a:t>Motivation – Cont.</a:t>
            </a:r>
            <a:br>
              <a:rPr lang="en-US" sz="3600" dirty="0">
                <a:latin typeface="+mj-lt"/>
                <a:ea typeface="Arial"/>
                <a:cs typeface="Arial"/>
                <a:sym typeface="Arial"/>
              </a:rPr>
            </a:br>
            <a:r>
              <a:rPr lang="en-US" sz="3600" dirty="0">
                <a:latin typeface="+mj-lt"/>
                <a:ea typeface="Arial"/>
                <a:cs typeface="Arial"/>
                <a:sym typeface="Arial"/>
              </a:rPr>
              <a:t>Why Handle Data Shift?</a:t>
            </a:r>
            <a:endParaRPr lang="en-US" sz="3600" dirty="0">
              <a:latin typeface="+mj-lt"/>
            </a:endParaRPr>
          </a:p>
        </p:txBody>
      </p:sp>
      <p:sp>
        <p:nvSpPr>
          <p:cNvPr id="164" name="Google Shape;164;p32"/>
          <p:cNvSpPr txBox="1">
            <a:spLocks noGrp="1"/>
          </p:cNvSpPr>
          <p:nvPr>
            <p:ph type="body" idx="1"/>
          </p:nvPr>
        </p:nvSpPr>
        <p:spPr>
          <a:xfrm>
            <a:off x="838200" y="2333297"/>
            <a:ext cx="4619621" cy="3843666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 marL="457200" lvl="0" indent="-342900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sz="2000" b="1">
                <a:latin typeface="+mj-lt"/>
                <a:ea typeface="Arial"/>
                <a:cs typeface="Arial"/>
                <a:sym typeface="Arial"/>
              </a:rPr>
              <a:t>Consequences of not handling data shift could be loss of:</a:t>
            </a:r>
            <a:endParaRPr lang="en-US" sz="2000">
              <a:latin typeface="+mj-lt"/>
              <a:ea typeface="Arial"/>
              <a:cs typeface="Arial"/>
              <a:sym typeface="Arial"/>
            </a:endParaRPr>
          </a:p>
          <a:p>
            <a:pPr marL="914400" lvl="1" indent="-342900" rtl="0"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 sz="2000">
                <a:latin typeface="+mj-lt"/>
                <a:ea typeface="Arial"/>
                <a:cs typeface="Arial"/>
                <a:sym typeface="Arial"/>
              </a:rPr>
              <a:t>Lives</a:t>
            </a:r>
          </a:p>
          <a:p>
            <a:pPr marL="914400" lvl="1" indent="-342900" rtl="0"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 sz="2000">
                <a:latin typeface="+mj-lt"/>
                <a:ea typeface="Arial"/>
                <a:cs typeface="Arial"/>
                <a:sym typeface="Arial"/>
              </a:rPr>
              <a:t>Clients</a:t>
            </a:r>
          </a:p>
          <a:p>
            <a:pPr marL="914400" lvl="1" indent="-342900" rtl="0"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 sz="2000">
                <a:latin typeface="+mj-lt"/>
                <a:ea typeface="Arial"/>
                <a:cs typeface="Arial"/>
                <a:sym typeface="Arial"/>
              </a:rPr>
              <a:t>Resources</a:t>
            </a:r>
          </a:p>
          <a:p>
            <a:pPr marL="914400" lvl="1" indent="-342900" rtl="0"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 sz="2000">
                <a:latin typeface="+mj-lt"/>
                <a:ea typeface="Arial"/>
                <a:cs typeface="Arial"/>
                <a:sym typeface="Arial"/>
              </a:rPr>
              <a:t>Funds</a:t>
            </a:r>
          </a:p>
          <a:p>
            <a:pPr marL="914400" lvl="1" indent="-342900" rtl="0"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 sz="2000">
                <a:latin typeface="+mj-lt"/>
                <a:ea typeface="Arial"/>
                <a:cs typeface="Arial"/>
                <a:sym typeface="Arial"/>
              </a:rPr>
              <a:t>Time</a:t>
            </a:r>
          </a:p>
          <a:p>
            <a:pPr marL="914400" lvl="1" indent="-342900" rtl="0"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 sz="2000">
                <a:latin typeface="+mj-lt"/>
                <a:ea typeface="Arial"/>
                <a:cs typeface="Arial"/>
                <a:sym typeface="Arial"/>
              </a:rPr>
              <a:t>Trust</a:t>
            </a:r>
          </a:p>
          <a:p>
            <a:pPr marL="914400" lvl="1" indent="-342900" rtl="0"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 sz="2000">
                <a:latin typeface="+mj-lt"/>
                <a:ea typeface="Arial"/>
                <a:cs typeface="Arial"/>
                <a:sym typeface="Arial"/>
              </a:rPr>
              <a:t>Reputation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43E7FC3-2D43-40F1-809B-334BB6BEED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019" r="-2" b="13346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165" name="Google Shape;165;p3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600"/>
              </a:spcAft>
              <a:buSzPts val="1200"/>
              <a:buNone/>
            </a:pPr>
            <a:fld id="{00000000-1234-1234-1234-123412341234}" type="slidenum">
              <a:rPr lang="en-US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pPr marL="0" lvl="0" indent="0" rtl="0">
                <a:spcBef>
                  <a:spcPts val="0"/>
                </a:spcBef>
                <a:spcAft>
                  <a:spcPts val="600"/>
                </a:spcAft>
                <a:buSzPts val="1200"/>
                <a:buNone/>
              </a:pPr>
              <a:t>8</a:t>
            </a:fld>
            <a:endParaRPr lang="en-US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33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808329" y="1911300"/>
            <a:ext cx="2545471" cy="924994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</p:pic>
      <p:pic>
        <p:nvPicPr>
          <p:cNvPr id="171" name="Google Shape;171;p33">
            <a:hlinkClick r:id="rId5"/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994168" y="5272813"/>
            <a:ext cx="3162789" cy="610106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</p:pic>
      <p:sp>
        <p:nvSpPr>
          <p:cNvPr id="172" name="Google Shape;172;p3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3600" dirty="0">
                <a:latin typeface="+mj-lt"/>
                <a:ea typeface="Arial"/>
                <a:cs typeface="Arial"/>
                <a:sym typeface="Arial"/>
              </a:rPr>
              <a:t>Motivation – Cont.</a:t>
            </a:r>
            <a:br>
              <a:rPr lang="en-US" sz="3600" dirty="0">
                <a:latin typeface="+mj-lt"/>
                <a:ea typeface="Arial"/>
                <a:cs typeface="Arial"/>
                <a:sym typeface="Arial"/>
              </a:rPr>
            </a:br>
            <a:r>
              <a:rPr lang="en-US" sz="3600" dirty="0">
                <a:latin typeface="+mj-lt"/>
                <a:ea typeface="Arial"/>
                <a:cs typeface="Arial"/>
                <a:sym typeface="Arial"/>
              </a:rPr>
              <a:t>Why Handle Data Shift?</a:t>
            </a:r>
            <a:endParaRPr sz="3600" dirty="0">
              <a:latin typeface="+mj-lt"/>
            </a:endParaRPr>
          </a:p>
        </p:txBody>
      </p:sp>
      <p:sp>
        <p:nvSpPr>
          <p:cNvPr id="173" name="Google Shape;173;p3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lnSpcReduction="10000"/>
          </a:bodyPr>
          <a:lstStyle/>
          <a:p>
            <a:pPr marL="45720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ct val="120000"/>
              <a:buChar char="•"/>
            </a:pPr>
            <a:r>
              <a:rPr lang="en-US" sz="1600" dirty="0">
                <a:latin typeface="+mj-lt"/>
                <a:ea typeface="Arial"/>
                <a:cs typeface="Arial"/>
                <a:sym typeface="Arial"/>
              </a:rPr>
              <a:t>Consequences of not handling data shift in the finance world:</a:t>
            </a:r>
            <a:endParaRPr dirty="0">
              <a:latin typeface="+mj-lt"/>
            </a:endParaRPr>
          </a:p>
          <a:p>
            <a:pPr marL="914400" lvl="1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ct val="120000"/>
              <a:buChar char="•"/>
            </a:pPr>
            <a:r>
              <a:rPr lang="en-US" sz="1600" b="1" dirty="0">
                <a:latin typeface="+mj-lt"/>
                <a:ea typeface="Arial"/>
                <a:cs typeface="Arial"/>
                <a:sym typeface="Arial"/>
              </a:rPr>
              <a:t>Financial crimes:</a:t>
            </a:r>
            <a:endParaRPr dirty="0">
              <a:latin typeface="+mj-lt"/>
            </a:endParaRPr>
          </a:p>
          <a:p>
            <a:pPr marL="1371600" lvl="2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ct val="120000"/>
              <a:buChar char="•"/>
            </a:pPr>
            <a:r>
              <a:rPr lang="en-US" sz="1600" dirty="0">
                <a:latin typeface="+mj-lt"/>
                <a:ea typeface="Arial"/>
                <a:cs typeface="Arial"/>
                <a:sym typeface="Arial"/>
              </a:rPr>
              <a:t>Terrorist financing</a:t>
            </a:r>
            <a:endParaRPr dirty="0">
              <a:latin typeface="+mj-lt"/>
            </a:endParaRPr>
          </a:p>
          <a:p>
            <a:pPr marL="1371600" lvl="2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ct val="120000"/>
              <a:buChar char="•"/>
            </a:pPr>
            <a:r>
              <a:rPr lang="en-US" sz="1600" dirty="0">
                <a:latin typeface="+mj-lt"/>
                <a:ea typeface="Arial"/>
                <a:cs typeface="Arial"/>
                <a:sym typeface="Arial"/>
              </a:rPr>
              <a:t>Money laundering</a:t>
            </a:r>
            <a:endParaRPr dirty="0">
              <a:latin typeface="+mj-lt"/>
            </a:endParaRPr>
          </a:p>
          <a:p>
            <a:pPr marL="1371600" lvl="2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ct val="120000"/>
              <a:buChar char="•"/>
            </a:pPr>
            <a:r>
              <a:rPr lang="en-US" sz="1600" dirty="0">
                <a:latin typeface="+mj-lt"/>
                <a:ea typeface="Arial"/>
                <a:cs typeface="Arial"/>
                <a:sym typeface="Arial"/>
              </a:rPr>
              <a:t>Fraudulent transactions</a:t>
            </a:r>
            <a:endParaRPr dirty="0">
              <a:latin typeface="+mj-lt"/>
            </a:endParaRPr>
          </a:p>
          <a:p>
            <a:pPr marL="1371600" lvl="2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ct val="120000"/>
              <a:buChar char="•"/>
            </a:pPr>
            <a:r>
              <a:rPr lang="en-US" sz="1600" dirty="0">
                <a:latin typeface="+mj-lt"/>
                <a:ea typeface="Arial"/>
                <a:cs typeface="Arial"/>
                <a:sym typeface="Arial"/>
              </a:rPr>
              <a:t>Scamming</a:t>
            </a:r>
            <a:endParaRPr dirty="0">
              <a:latin typeface="+mj-lt"/>
            </a:endParaRPr>
          </a:p>
          <a:p>
            <a:pPr marL="1371600" lvl="2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ct val="120000"/>
              <a:buChar char="•"/>
            </a:pPr>
            <a:r>
              <a:rPr lang="en-US" sz="1600" dirty="0">
                <a:latin typeface="+mj-lt"/>
                <a:ea typeface="Arial"/>
                <a:cs typeface="Arial"/>
                <a:sym typeface="Arial"/>
              </a:rPr>
              <a:t>Slavery and human trafficking</a:t>
            </a:r>
            <a:endParaRPr dirty="0">
              <a:latin typeface="+mj-lt"/>
            </a:endParaRPr>
          </a:p>
          <a:p>
            <a:pPr marL="914400" lvl="1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ct val="120000"/>
              <a:buChar char="•"/>
            </a:pPr>
            <a:r>
              <a:rPr lang="en-US" sz="1600" b="1" dirty="0">
                <a:latin typeface="+mj-lt"/>
                <a:ea typeface="Arial"/>
                <a:cs typeface="Arial"/>
                <a:sym typeface="Arial"/>
              </a:rPr>
              <a:t>Client focused:</a:t>
            </a:r>
            <a:endParaRPr dirty="0">
              <a:latin typeface="+mj-lt"/>
            </a:endParaRPr>
          </a:p>
          <a:p>
            <a:pPr marL="1371600" lvl="2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ct val="120000"/>
              <a:buChar char="•"/>
            </a:pPr>
            <a:r>
              <a:rPr lang="en-US" sz="1600" dirty="0">
                <a:latin typeface="+mj-lt"/>
                <a:ea typeface="Arial"/>
                <a:cs typeface="Arial"/>
                <a:sym typeface="Arial"/>
              </a:rPr>
              <a:t>Inadequate financial plans</a:t>
            </a:r>
            <a:endParaRPr dirty="0">
              <a:latin typeface="+mj-lt"/>
            </a:endParaRPr>
          </a:p>
          <a:p>
            <a:pPr marL="1371600" lvl="2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ct val="120000"/>
              <a:buChar char="•"/>
            </a:pPr>
            <a:r>
              <a:rPr lang="en-US" sz="1600" dirty="0">
                <a:latin typeface="+mj-lt"/>
                <a:ea typeface="Arial"/>
                <a:cs typeface="Arial"/>
                <a:sym typeface="Arial"/>
              </a:rPr>
              <a:t>Poor product recommendation</a:t>
            </a:r>
            <a:endParaRPr dirty="0">
              <a:latin typeface="+mj-lt"/>
            </a:endParaRPr>
          </a:p>
          <a:p>
            <a:pPr marL="1371600" lvl="2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ct val="120000"/>
              <a:buChar char="•"/>
            </a:pPr>
            <a:r>
              <a:rPr lang="en-US" sz="1600" dirty="0">
                <a:latin typeface="+mj-lt"/>
                <a:ea typeface="Arial"/>
                <a:cs typeface="Arial"/>
                <a:sym typeface="Arial"/>
              </a:rPr>
              <a:t>Mortgage delinquency</a:t>
            </a:r>
            <a:endParaRPr dirty="0">
              <a:latin typeface="+mj-lt"/>
            </a:endParaRPr>
          </a:p>
          <a:p>
            <a:pPr marL="1371600" lvl="2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ct val="120000"/>
              <a:buChar char="•"/>
            </a:pPr>
            <a:r>
              <a:rPr lang="en-US" sz="1600" dirty="0">
                <a:latin typeface="+mj-lt"/>
                <a:ea typeface="Arial"/>
                <a:cs typeface="Arial"/>
                <a:sym typeface="Arial"/>
              </a:rPr>
              <a:t>Credit and loan defaults </a:t>
            </a:r>
            <a:endParaRPr dirty="0">
              <a:latin typeface="+mj-lt"/>
            </a:endParaRPr>
          </a:p>
          <a:p>
            <a:pPr marL="1371600" lvl="2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ct val="120000"/>
              <a:buChar char="•"/>
            </a:pPr>
            <a:r>
              <a:rPr lang="en-US" sz="1600" dirty="0">
                <a:latin typeface="+mj-lt"/>
                <a:ea typeface="Arial"/>
                <a:cs typeface="Arial"/>
                <a:sym typeface="Arial"/>
              </a:rPr>
              <a:t>Attrition &amp; losing clients</a:t>
            </a:r>
            <a:endParaRPr dirty="0">
              <a:latin typeface="+mj-lt"/>
            </a:endParaRPr>
          </a:p>
          <a:p>
            <a:pPr marL="1371600" lvl="2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ct val="120000"/>
              <a:buChar char="•"/>
            </a:pPr>
            <a:r>
              <a:rPr lang="en-US" sz="1600" dirty="0">
                <a:latin typeface="+mj-lt"/>
                <a:ea typeface="Arial"/>
                <a:cs typeface="Arial"/>
                <a:sym typeface="Arial"/>
              </a:rPr>
              <a:t>etc.</a:t>
            </a:r>
            <a:endParaRPr dirty="0">
              <a:latin typeface="+mj-lt"/>
            </a:endParaRPr>
          </a:p>
        </p:txBody>
      </p:sp>
      <p:sp>
        <p:nvSpPr>
          <p:cNvPr id="177" name="Google Shape;177;p3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>
                <a:latin typeface="Arial"/>
                <a:ea typeface="Arial"/>
                <a:cs typeface="Arial"/>
                <a:sym typeface="Arial"/>
              </a:rPr>
              <a:t>9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4" name="Google Shape;174;p33">
            <a:hlinkClick r:id="rId7"/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621141" y="2666186"/>
            <a:ext cx="4926387" cy="957056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</p:pic>
      <p:pic>
        <p:nvPicPr>
          <p:cNvPr id="175" name="Google Shape;175;p33">
            <a:hlinkClick r:id="rId9"/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8199935" y="3462603"/>
            <a:ext cx="3752210" cy="1225431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</p:pic>
      <p:pic>
        <p:nvPicPr>
          <p:cNvPr id="176" name="Google Shape;176;p33">
            <a:hlinkClick r:id="rId11"/>
          </p:cNvPr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5994565" y="4417030"/>
            <a:ext cx="3281825" cy="1007045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4">
      <a:majorFont>
        <a:latin typeface="Daytona"/>
        <a:ea typeface=""/>
        <a:cs typeface=""/>
      </a:majorFont>
      <a:minorFont>
        <a:latin typeface="Dayto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649</TotalTime>
  <Words>1376</Words>
  <Application>Microsoft Office PowerPoint</Application>
  <PresentationFormat>Widescreen</PresentationFormat>
  <Paragraphs>241</Paragraphs>
  <Slides>39</Slides>
  <Notes>39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3" baseType="lpstr">
      <vt:lpstr>Arial</vt:lpstr>
      <vt:lpstr>Calibri</vt:lpstr>
      <vt:lpstr>Daytona</vt:lpstr>
      <vt:lpstr>Office Theme</vt:lpstr>
      <vt:lpstr>Introduction to  Data Shift &amp; Concept Drift</vt:lpstr>
      <vt:lpstr>Outline</vt:lpstr>
      <vt:lpstr>Introduction</vt:lpstr>
      <vt:lpstr>Definition What is Data Shift?</vt:lpstr>
      <vt:lpstr>Why Data Shift  Happens?</vt:lpstr>
      <vt:lpstr>Motivation Why Handle Data Shift?</vt:lpstr>
      <vt:lpstr>Motivation Why Handle Data Shift?</vt:lpstr>
      <vt:lpstr>Motivation – Cont. Why Handle Data Shift?</vt:lpstr>
      <vt:lpstr>Motivation – Cont. Why Handle Data Shift?</vt:lpstr>
      <vt:lpstr>How to approach data shift?</vt:lpstr>
      <vt:lpstr>Data Shift</vt:lpstr>
      <vt:lpstr>Data Shift</vt:lpstr>
      <vt:lpstr>Data Shift Covariate Shift</vt:lpstr>
      <vt:lpstr>Data Shift Label Shift</vt:lpstr>
      <vt:lpstr>Data Shift Concept Shift</vt:lpstr>
      <vt:lpstr>Data Shift Detection</vt:lpstr>
      <vt:lpstr>Covariate Shift Domain Classifier</vt:lpstr>
      <vt:lpstr>Covariate Shift – Cont. Domain Classifier</vt:lpstr>
      <vt:lpstr>Covariate Shift &amp; Domain Classifier – Cont. Important considerations</vt:lpstr>
      <vt:lpstr>Label Shift Black Box Shift Detection</vt:lpstr>
      <vt:lpstr>Data shift Correction</vt:lpstr>
      <vt:lpstr>Sample Re-weighting</vt:lpstr>
      <vt:lpstr>Sample Re-weighting Example</vt:lpstr>
      <vt:lpstr>Label Shift Correction</vt:lpstr>
      <vt:lpstr>Concept Shift Correction</vt:lpstr>
      <vt:lpstr>Advanced  Transfer Learning &amp; Active Learning</vt:lpstr>
      <vt:lpstr>What if we could not correct a model?</vt:lpstr>
      <vt:lpstr>Transfer Learning</vt:lpstr>
      <vt:lpstr>Transfer Learning – Cont.</vt:lpstr>
      <vt:lpstr>Transfer Learning – Cont.</vt:lpstr>
      <vt:lpstr>Transfer Learning – Cont. Benefits</vt:lpstr>
      <vt:lpstr>Active Learning</vt:lpstr>
      <vt:lpstr>Active Learning – Cont. Types</vt:lpstr>
      <vt:lpstr>Discussion</vt:lpstr>
      <vt:lpstr>Evaluation Measures</vt:lpstr>
      <vt:lpstr>Evaluation Measures</vt:lpstr>
      <vt:lpstr>Discussion</vt:lpstr>
      <vt:lpstr>Packages</vt:lpstr>
      <vt:lpstr>Q&amp;A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Data Shift &amp; Concept Drift</dc:title>
  <dc:creator>Ali Pesaranghader</dc:creator>
  <cp:lastModifiedBy>Ali Pesaranghader</cp:lastModifiedBy>
  <cp:revision>121</cp:revision>
  <dcterms:created xsi:type="dcterms:W3CDTF">2021-03-13T20:57:05Z</dcterms:created>
  <dcterms:modified xsi:type="dcterms:W3CDTF">2021-03-20T03:58:36Z</dcterms:modified>
</cp:coreProperties>
</file>